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21"/>
  </p:notesMasterIdLst>
  <p:sldIdLst>
    <p:sldId id="256" r:id="rId2"/>
    <p:sldId id="257" r:id="rId3"/>
    <p:sldId id="258" r:id="rId4"/>
    <p:sldId id="263" r:id="rId5"/>
    <p:sldId id="261" r:id="rId6"/>
    <p:sldId id="262" r:id="rId7"/>
    <p:sldId id="260" r:id="rId8"/>
    <p:sldId id="259" r:id="rId9"/>
    <p:sldId id="264" r:id="rId10"/>
    <p:sldId id="265" r:id="rId11"/>
    <p:sldId id="268" r:id="rId12"/>
    <p:sldId id="267" r:id="rId13"/>
    <p:sldId id="266" r:id="rId14"/>
    <p:sldId id="271" r:id="rId15"/>
    <p:sldId id="270" r:id="rId16"/>
    <p:sldId id="269" r:id="rId17"/>
    <p:sldId id="275" r:id="rId18"/>
    <p:sldId id="272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EDE18"/>
    <a:srgbClr val="EC200A"/>
    <a:srgbClr val="F010C5"/>
    <a:srgbClr val="FFEBAB"/>
    <a:srgbClr val="5CEEEB"/>
    <a:srgbClr val="17D9D4"/>
    <a:srgbClr val="F5F2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6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9CB14-68B4-432B-9C18-87FF3EF8CED3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BBD56-E208-467B-B274-8C170A458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442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BBD56-E208-467B-B274-8C170A4580C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14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748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88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2766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733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7320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173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094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42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35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65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49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35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4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97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4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582EB-CE8E-4DDE-B54C-7387DD582348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C30C16-14A7-451B-B96B-F4F740C8A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42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  <p:sldLayoutId id="2147483859" r:id="rId15"/>
    <p:sldLayoutId id="21474838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3087" y="1920648"/>
            <a:ext cx="9332686" cy="2535237"/>
          </a:xfrm>
          <a:noFill/>
        </p:spPr>
        <p:txBody>
          <a:bodyPr>
            <a:noAutofit/>
          </a:bodyPr>
          <a:lstStyle/>
          <a:p>
            <a:pPr algn="ctr"/>
            <a:r>
              <a:rPr lang="uk-UA" sz="9000" b="1" i="1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Дієта </a:t>
            </a:r>
            <a:r>
              <a:rPr lang="uk-UA" sz="9000" b="1" i="1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uk-UA" sz="9000" b="1" i="1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групам крові</a:t>
            </a:r>
            <a:endParaRPr lang="ru-RU" sz="9000" b="1" i="1" dirty="0">
              <a:ln w="0">
                <a:solidFill>
                  <a:schemeClr val="accent5">
                    <a:lumMod val="50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83880" y="4788672"/>
            <a:ext cx="4008120" cy="174783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2800" b="1" i="1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Підготували:</a:t>
            </a:r>
          </a:p>
          <a:p>
            <a:pPr algn="ctr"/>
            <a:r>
              <a:rPr lang="uk-UA" sz="2400" b="1" i="1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Павловська Анна </a:t>
            </a:r>
          </a:p>
          <a:p>
            <a:pPr algn="ctr"/>
            <a:r>
              <a:rPr lang="uk-UA" sz="2400" b="1" i="1" dirty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Ковбаска Наталія </a:t>
            </a:r>
          </a:p>
          <a:p>
            <a:pPr algn="ctr"/>
            <a:r>
              <a:rPr lang="uk-UA" sz="2400" b="1" i="1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Лебідь Анастасія</a:t>
            </a:r>
          </a:p>
          <a:p>
            <a:pPr algn="ctr"/>
            <a:endParaRPr lang="ru-RU" sz="2400" b="1" i="1" dirty="0">
              <a:ln w="0">
                <a:solidFill>
                  <a:schemeClr val="accent5">
                    <a:lumMod val="50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361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5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25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100"/>
                            </p:stCondLst>
                            <p:childTnLst>
                              <p:par>
                                <p:cTn id="2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5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904" y="2673215"/>
            <a:ext cx="4834011" cy="28738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719945" y="21771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7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Дієта для першої групи крові</a:t>
            </a:r>
            <a:endParaRPr lang="ru-RU" sz="72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653142" y="2484438"/>
            <a:ext cx="5225143" cy="4373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Дієтологи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представникам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рекомендують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м’ясну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дієту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. Добре б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вводити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рибу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м’ясо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морепродукти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Рекомендуються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овочі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ананаси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житній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хліб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обмежених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кількостях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напоїв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дієтологи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рекомендують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трав’яні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чаї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шипшина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імбир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додаванням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кайенского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перцю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зелений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чай,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липовий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чай. </a:t>
            </a:r>
            <a:r>
              <a:rPr lang="ru-RU" sz="2000" dirty="0" err="1" smtClean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Нейтральний</a:t>
            </a:r>
            <a:r>
              <a:rPr lang="ru-RU" sz="2000" dirty="0" smtClean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з 1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пиво,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червоне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вино, чай з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валеріани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ромашки,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шавлії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малини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. Треба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міцної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кави</a:t>
            </a:r>
            <a:r>
              <a:rPr lang="ru-RU" sz="20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алое, </a:t>
            </a:r>
            <a:r>
              <a:rPr lang="ru-RU" sz="2000" dirty="0" err="1" smtClean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ехінацеї</a:t>
            </a:r>
            <a:r>
              <a:rPr lang="ru-RU" sz="2000" dirty="0" smtClean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n w="0">
                <a:solidFill>
                  <a:srgbClr val="006600"/>
                </a:solidFill>
              </a:ln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519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3619" y="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uk-UA" sz="7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Дієта для другої групи крові</a:t>
            </a:r>
            <a:endParaRPr lang="ru-RU" sz="72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3324" y="2425397"/>
            <a:ext cx="606970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Дієта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 позитивна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вегетаріанство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Дієта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 негативна повинна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меню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бобові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овочі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крупи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фрукти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обмежити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цукор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молоко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замінити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соєвим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молоком, сир – сиром тофу. Треба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риби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як палтус,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оселедець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Не треба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вживати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ікру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морепродукти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зелений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чай,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кава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вино,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морквяний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ананасовий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грейпфрутовий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соки. Не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вживати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апельсиновий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сік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содову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воду,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чорний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чай.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799" y="2599568"/>
            <a:ext cx="3784601" cy="331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110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3391" y="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uk-UA" sz="7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Дієта для третьої групи крові</a:t>
            </a:r>
            <a:endParaRPr lang="ru-RU" sz="72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1848" y="2523446"/>
            <a:ext cx="389466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контролю ваги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представникам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3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підходять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як зелень,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салати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печінку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Яйця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телятина,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соєві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виключити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арахіс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Кукурудзу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пшеницю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гречку, свинину.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додавати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магній</a:t>
            </a:r>
            <a:r>
              <a:rPr lang="ru-RU" sz="2400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лецитин.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394" y="2768774"/>
            <a:ext cx="4906663" cy="266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43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0763" y="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uk-UA" sz="66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Дієта для четвертої групи крові</a:t>
            </a:r>
            <a:endParaRPr lang="ru-RU" sz="66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5215466" cy="42402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Корисно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напої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кава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чаї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зелений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ромашковий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шипшини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ехінацеї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глоду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типу нейтрально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реагує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вино, пиво, чай з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валеріани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липового чаю, напою з сени,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алоє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Треба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прибрати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раціону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червоне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м’ясо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насіння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гречану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кашу,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перець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кукурудзу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пшеницю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добре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схудненні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риба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кисломолочні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ананас, і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харчові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добавки –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валеріана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цинк, </a:t>
            </a:r>
            <a:r>
              <a:rPr lang="ru-RU" sz="2000" b="1" i="1" dirty="0" err="1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</a:t>
            </a:r>
            <a:r>
              <a:rPr lang="ru-RU" sz="2000" b="1" i="1" dirty="0">
                <a:ln w="0">
                  <a:solidFill>
                    <a:srgbClr val="0066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629" y="2358806"/>
            <a:ext cx="5544457" cy="345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824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5848" y="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uk-UA" sz="50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Експериментальна частина</a:t>
            </a:r>
            <a:endParaRPr lang="ru-RU" sz="50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541178"/>
              </p:ext>
            </p:extLst>
          </p:nvPr>
        </p:nvGraphicFramePr>
        <p:xfrm>
          <a:off x="0" y="1044054"/>
          <a:ext cx="12192000" cy="57934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7999"/>
                <a:gridCol w="3048001"/>
                <a:gridCol w="3048000"/>
              </a:tblGrid>
              <a:tr h="1501254">
                <a:tc gridSpan="2">
                  <a:txBody>
                    <a:bodyPr/>
                    <a:lstStyle/>
                    <a:p>
                      <a:pPr algn="ctr"/>
                      <a:r>
                        <a:rPr lang="uk-UA" sz="6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+</a:t>
                      </a:r>
                      <a:endParaRPr lang="ru-RU" sz="6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 -</a:t>
                      </a:r>
                      <a:endParaRPr kumimoji="0" lang="ru-RU" sz="6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1567">
                <a:tc>
                  <a:txBody>
                    <a:bodyPr/>
                    <a:lstStyle/>
                    <a:p>
                      <a:pPr algn="ctr"/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(кг)</a:t>
                      </a:r>
                      <a:endParaRPr lang="ru-RU" sz="3600" b="1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Після(кг)</a:t>
                      </a:r>
                      <a:endParaRPr lang="ru-RU" sz="3600" b="1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До(кг)</a:t>
                      </a:r>
                      <a:endParaRPr lang="ru-RU" sz="3600" b="1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Після(кг)</a:t>
                      </a:r>
                      <a:endParaRPr lang="ru-RU" sz="3600" b="1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5872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 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334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12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599733"/>
              </p:ext>
            </p:extLst>
          </p:nvPr>
        </p:nvGraphicFramePr>
        <p:xfrm>
          <a:off x="1" y="2"/>
          <a:ext cx="12191998" cy="685800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040029"/>
                <a:gridCol w="3050221"/>
                <a:gridCol w="3050221"/>
                <a:gridCol w="3051527"/>
              </a:tblGrid>
              <a:tr h="85725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+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-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До(кг)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Після(кг)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До(кг)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Після(кг)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7211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260512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657600"/>
                <a:gridCol w="3173361"/>
                <a:gridCol w="2606507"/>
                <a:gridCol w="2754531"/>
              </a:tblGrid>
              <a:tr h="1143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 +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en-US" sz="4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uk-UA" sz="4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(кг)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 (кг)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(кг)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 (кг)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47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47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50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50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-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-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44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45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-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-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51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51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-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4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-</a:t>
                      </a:r>
                      <a:endParaRPr lang="ru-RU" sz="3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8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83" y="218365"/>
            <a:ext cx="3619642" cy="62165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485" y="218365"/>
            <a:ext cx="3627319" cy="621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69958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191" y="44994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7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Висновки:</a:t>
            </a:r>
            <a:endParaRPr lang="ru-RU" sz="72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8191" y="2102531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знайдено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жодного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наслідками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дієти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для стану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успадкованої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предків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виключення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якихось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одних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800" i="1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не </a:t>
            </a:r>
            <a:r>
              <a:rPr lang="ru-RU" sz="2800" i="1" dirty="0" err="1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i="1" dirty="0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800" i="1" dirty="0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схудненню</a:t>
            </a:r>
            <a:r>
              <a:rPr lang="ru-RU" sz="2800" i="1" dirty="0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i="1" dirty="0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i="1" dirty="0" smtClean="0">
              <a:ln w="0">
                <a:solidFill>
                  <a:srgbClr val="00B05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uk-UA" sz="2800" i="1" dirty="0" smtClean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Гіпотезу спростовано.</a:t>
            </a:r>
            <a:endParaRPr lang="ru-RU" sz="2800" i="1" dirty="0">
              <a:ln w="0">
                <a:solidFill>
                  <a:srgbClr val="00B05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28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5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5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7366" y="2039148"/>
            <a:ext cx="8596668" cy="3119705"/>
          </a:xfrm>
        </p:spPr>
        <p:txBody>
          <a:bodyPr>
            <a:noAutofit/>
          </a:bodyPr>
          <a:lstStyle/>
          <a:p>
            <a:pPr algn="ctr"/>
            <a:r>
              <a:rPr lang="uk-UA" sz="72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60000" endA="900" endPos="60000" dist="29997" dir="5400000" sy="-100000" algn="bl" rotWithShape="0"/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Дякуємо за увагу!</a:t>
            </a:r>
            <a:endParaRPr lang="ru-RU" sz="7200" b="1" i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  <a:reflection blurRad="6350" stA="60000" endA="900" endPos="60000" dist="29997" dir="5400000" sy="-100000" algn="bl" rotWithShape="0"/>
              </a:effectLst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089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3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364" fill="hold">
                                          <p:stCondLst>
                                            <p:cond delay="3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" decel="50000" autoRev="1" fill="hold">
                                          <p:stCondLst>
                                            <p:cond delay="3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9" fill="hold">
                                          <p:stCondLst>
                                            <p:cond delay="69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295" y="624114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uk-UA" sz="66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роботи</a:t>
            </a:r>
            <a:endParaRPr lang="ru-RU" sz="66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829" y="2246540"/>
            <a:ext cx="10515600" cy="3472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i="1" dirty="0" err="1" smtClean="0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Обумовлена</a:t>
            </a:r>
            <a:r>
              <a:rPr lang="ru-RU" sz="6000" b="1" i="1" dirty="0" smtClean="0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потребою </a:t>
            </a:r>
            <a:r>
              <a:rPr lang="ru-RU" sz="6000" b="1" i="1" dirty="0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людей в </a:t>
            </a:r>
            <a:r>
              <a:rPr lang="ru-RU" sz="6000" b="1" i="1" dirty="0" err="1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дієтах</a:t>
            </a:r>
            <a:r>
              <a:rPr lang="ru-RU" sz="6000" b="1" i="1" dirty="0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000" b="1" i="1" dirty="0" err="1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рекомендаціях</a:t>
            </a:r>
            <a:r>
              <a:rPr lang="ru-RU" sz="6000" b="1" i="1" dirty="0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6000" b="1" i="1" dirty="0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здорового </a:t>
            </a:r>
            <a:r>
              <a:rPr lang="ru-RU" sz="6000" b="1" i="1" dirty="0" err="1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6000" b="1" i="1" dirty="0">
                <a:ln w="9525">
                  <a:solidFill>
                    <a:srgbClr val="DEDE18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2630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0762" y="58057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6000" b="1" i="1" spc="50" dirty="0" smtClean="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 роботи</a:t>
            </a:r>
            <a:endParaRPr lang="ru-RU" sz="6000" b="1" i="1" spc="50" dirty="0">
              <a:ln w="9525" cmpd="sng">
                <a:solidFill>
                  <a:srgbClr val="00206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4934" y="2218646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968829" y="2246540"/>
            <a:ext cx="10515600" cy="34720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6000" b="1" i="1" dirty="0" err="1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6000" b="1" i="1" dirty="0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6000" b="1" i="1" dirty="0" err="1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</a:t>
            </a:r>
            <a:r>
              <a:rPr lang="ru-RU" sz="6000" b="1" i="1" dirty="0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раціону</a:t>
            </a:r>
            <a:r>
              <a:rPr lang="ru-RU" sz="6000" b="1" i="1" dirty="0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6000" b="1" i="1" dirty="0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000" b="1" i="1" dirty="0" err="1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перевірці</a:t>
            </a:r>
            <a:r>
              <a:rPr lang="ru-RU" sz="6000" b="1" i="1" dirty="0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6000" b="1" i="1" dirty="0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дієти</a:t>
            </a:r>
            <a:r>
              <a:rPr lang="ru-RU" sz="6000" b="1" i="1" dirty="0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6000" b="1" i="1" dirty="0" err="1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6000" b="1" i="1" dirty="0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6000" b="1" i="1" dirty="0" smtClean="0">
                <a:ln w="66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b="1" i="1" dirty="0">
              <a:ln w="66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72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7506" y="609600"/>
            <a:ext cx="8596668" cy="783771"/>
          </a:xfrm>
        </p:spPr>
        <p:txBody>
          <a:bodyPr>
            <a:noAutofit/>
          </a:bodyPr>
          <a:lstStyle/>
          <a:p>
            <a:pPr algn="ctr"/>
            <a:r>
              <a:rPr lang="uk-UA" sz="4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sz="4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4800" b="1" i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єкт</a:t>
            </a:r>
            <a:r>
              <a:rPr lang="uk-UA" sz="4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</a:t>
            </a:r>
            <a:endParaRPr lang="ru-RU" sz="48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7506" y="1486689"/>
            <a:ext cx="8596668" cy="1228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Вага людини.</a:t>
            </a:r>
            <a:endParaRPr lang="ru-RU" sz="40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027163" y="2152369"/>
            <a:ext cx="8596668" cy="936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54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 дослідження</a:t>
            </a:r>
            <a:endParaRPr lang="ru-RU" sz="54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867506" y="3233932"/>
            <a:ext cx="8596668" cy="1293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sz="40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раціону за групою крові.</a:t>
            </a:r>
            <a:endParaRPr lang="ru-RU" sz="40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027163" y="4205049"/>
            <a:ext cx="8596668" cy="936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54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 дослідження</a:t>
            </a:r>
            <a:endParaRPr lang="ru-RU" sz="54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867506" y="5443169"/>
            <a:ext cx="8596668" cy="12938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sz="40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Теоретичний, практичний, статистичний.</a:t>
            </a:r>
            <a:endParaRPr lang="ru-RU" sz="40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28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3963" y="59508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8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endParaRPr lang="ru-RU" sz="8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3963" y="2363789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Харчування, відповідно до своєї групи </a:t>
            </a:r>
            <a:r>
              <a:rPr lang="uk-UA" sz="4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крові, </a:t>
            </a:r>
            <a:r>
              <a:rPr lang="uk-UA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 </a:t>
            </a:r>
            <a:r>
              <a:rPr lang="uk-UA" sz="4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 </a:t>
            </a:r>
            <a:r>
              <a:rPr lang="uk-UA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4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здоров’я, сприяє схудненню, очищує організм від токсинів.</a:t>
            </a:r>
            <a:endParaRPr lang="ru-RU" sz="40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60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590" y="1606888"/>
            <a:ext cx="5723466" cy="50769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700" i="1" dirty="0">
                <a:ln w="0">
                  <a:solidFill>
                    <a:srgbClr val="EC200A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 – рідина (рідка тканина </a:t>
            </a:r>
            <a:r>
              <a:rPr lang="uk-UA" sz="2700" i="1" dirty="0" err="1">
                <a:ln w="0">
                  <a:solidFill>
                    <a:srgbClr val="EC200A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мезодермального</a:t>
            </a:r>
            <a:r>
              <a:rPr lang="uk-UA" sz="2700" i="1" dirty="0">
                <a:ln w="0">
                  <a:solidFill>
                    <a:srgbClr val="EC200A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походження) червоного кольору, слабо лужної реакції, солонуватого смаку з питомою вагою 1,054-1,066. Загальна кількість крові у дорослого в середньому становить близько 5 л (1/13 ваги тіла). Спільно з тканинною рідиною і лімфою вона утворює внутрішнє середовище організму. Кров виконує різноманітні функції. </a:t>
            </a:r>
            <a:endParaRPr lang="ru-RU" sz="2700" i="1" dirty="0">
              <a:ln w="0">
                <a:solidFill>
                  <a:srgbClr val="EC200A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408" y="527673"/>
            <a:ext cx="4081915" cy="271632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370" y="3532520"/>
            <a:ext cx="4403953" cy="3151308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-188687" y="460260"/>
            <a:ext cx="832089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4800" b="1" i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відомості про кров</a:t>
            </a:r>
            <a:endParaRPr lang="ru-RU" sz="4800" b="1" i="1" dirty="0">
              <a:ln>
                <a:solidFill>
                  <a:schemeClr val="accent5">
                    <a:lumMod val="75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9965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25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25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325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459" y="436098"/>
            <a:ext cx="4983237" cy="4427975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антигенні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еритроцитів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Відрізняються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аглютиногенів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Загальноприйняті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 (</a:t>
            </a:r>
            <a:r>
              <a:rPr lang="en-US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I) – 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перша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(</a:t>
            </a:r>
            <a:r>
              <a:rPr lang="en-US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II) - 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друга, В (</a:t>
            </a:r>
            <a:r>
              <a:rPr lang="en-US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III) –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третя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АВ (</a:t>
            </a:r>
            <a:r>
              <a:rPr lang="en-US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IV)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четверта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лабораторному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є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незмінною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усього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взятий через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 року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змінитися</a:t>
            </a:r>
            <a:r>
              <a:rPr lang="ru-RU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ru-RU" sz="20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311" y="3596617"/>
            <a:ext cx="4900268" cy="3261383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959989" y="436098"/>
            <a:ext cx="4912862" cy="2912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ru-RU" sz="2000" b="1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Резус </a:t>
            </a:r>
            <a:r>
              <a:rPr lang="ru-RU" sz="2000" b="1" i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000" b="1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білок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прикріплений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еритроцитів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Резус фактор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позитивним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негативним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Застосуємо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антигену </a:t>
            </a:r>
            <a:r>
              <a:rPr lang="en-US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резус-фактор.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резус - фактор буквами </a:t>
            </a:r>
            <a:r>
              <a:rPr lang="en-US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Rh,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позитивним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«+»,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0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то «-».</a:t>
            </a:r>
          </a:p>
          <a:p>
            <a:pPr marL="0" indent="0">
              <a:buFont typeface="Wingdings 3" charset="2"/>
              <a:buNone/>
            </a:pPr>
            <a:endParaRPr lang="ru-RU" sz="20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03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331545" y="742848"/>
            <a:ext cx="8102112" cy="10305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Пітер Д</a:t>
            </a:r>
            <a:r>
              <a:rPr lang="en-US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5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Адамо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" t="-401" r="632" b="401"/>
          <a:stretch/>
        </p:blipFill>
        <p:spPr>
          <a:xfrm>
            <a:off x="6560457" y="108776"/>
            <a:ext cx="2150826" cy="3616583"/>
          </a:xfrm>
          <a:prstGeom prst="rect">
            <a:avLst/>
          </a:prstGeom>
        </p:spPr>
      </p:pic>
      <p:pic>
        <p:nvPicPr>
          <p:cNvPr id="11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201" y="1642439"/>
            <a:ext cx="3583332" cy="4947047"/>
          </a:xfrm>
          <a:prstGeom prst="rect">
            <a:avLst/>
          </a:prstGeom>
        </p:spPr>
      </p:pic>
      <p:sp>
        <p:nvSpPr>
          <p:cNvPr id="12" name="Объект 2"/>
          <p:cNvSpPr txBox="1">
            <a:spLocks/>
          </p:cNvSpPr>
          <p:nvPr/>
        </p:nvSpPr>
        <p:spPr>
          <a:xfrm>
            <a:off x="716264" y="2288956"/>
            <a:ext cx="6006494" cy="4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 американський лікар-</a:t>
            </a:r>
            <a:r>
              <a:rPr lang="uk-UA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натуропевт</a:t>
            </a:r>
            <a:r>
              <a:rPr lang="uk-UA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Він </a:t>
            </a:r>
            <a:r>
              <a:rPr lang="uk-UA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 своєю концепцією «4 групи крові - 4 шляхи до здоров'я» та книгами-бестселерами на цю тему, перша з яких - 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Eat Right 4 Your Type.</a:t>
            </a:r>
            <a:r>
              <a:rPr lang="uk-UA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260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72" y="1872342"/>
            <a:ext cx="4571999" cy="4372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 err="1" smtClean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Д'Адамо</a:t>
            </a:r>
            <a:r>
              <a:rPr lang="uk-UA" sz="2400" dirty="0" smtClean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стверджує, що дієтичні потреби людей з різною групою крові також різні, і можуть бути задоволені за допомогою відповідної </a:t>
            </a:r>
            <a:r>
              <a:rPr lang="uk-UA" sz="2400" dirty="0" smtClean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дієти. </a:t>
            </a:r>
            <a:r>
              <a:rPr lang="uk-UA" sz="24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Він припустив, що хімічна реакція, в яку вступають кров і їжа, пов’язана з нашою генетикою. Тобто, для нормальної роботи травної системи людина має </a:t>
            </a:r>
            <a:r>
              <a:rPr lang="uk-UA" sz="2400" dirty="0" smtClean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вживати продукти</a:t>
            </a:r>
            <a:r>
              <a:rPr lang="uk-UA" sz="2400" dirty="0">
                <a:ln w="0">
                  <a:solidFill>
                    <a:srgbClr val="006600"/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, відповідні до її групи крові. </a:t>
            </a:r>
            <a:endParaRPr lang="ru-RU" sz="2400" dirty="0">
              <a:ln w="0">
                <a:solidFill>
                  <a:srgbClr val="006600"/>
                </a:solidFill>
              </a:ln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9994">
            <a:off x="8273605" y="3878067"/>
            <a:ext cx="3649722" cy="24806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89704" y="348342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4400" b="1" dirty="0" smtClean="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дієти за групою крові</a:t>
            </a:r>
            <a:endParaRPr lang="ru-RU" sz="44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838" y="1008742"/>
            <a:ext cx="3802419" cy="375194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2981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817</TotalTime>
  <Words>910</Words>
  <Application>Microsoft Office PowerPoint</Application>
  <PresentationFormat>Широкоэкранный</PresentationFormat>
  <Paragraphs>106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BatangChe</vt:lpstr>
      <vt:lpstr>Arial</vt:lpstr>
      <vt:lpstr>Calibri</vt:lpstr>
      <vt:lpstr>Times New Roman</vt:lpstr>
      <vt:lpstr>Trebuchet MS</vt:lpstr>
      <vt:lpstr>Wingdings 3</vt:lpstr>
      <vt:lpstr>Грань</vt:lpstr>
      <vt:lpstr>Дієта по групам крові</vt:lpstr>
      <vt:lpstr>Актуальність роботи</vt:lpstr>
      <vt:lpstr>Мета роботи</vt:lpstr>
      <vt:lpstr>Об’єкт дослідження</vt:lpstr>
      <vt:lpstr>Гіпотеза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Дієта для другої групи крові</vt:lpstr>
      <vt:lpstr>Дієта для третьої групи крові</vt:lpstr>
      <vt:lpstr>Дієта для четвертої групи крові</vt:lpstr>
      <vt:lpstr>Експериментальна частина</vt:lpstr>
      <vt:lpstr>Презентация PowerPoint</vt:lpstr>
      <vt:lpstr>Презентация PowerPoint</vt:lpstr>
      <vt:lpstr>Презентация PowerPoint</vt:lpstr>
      <vt:lpstr>Висновки:</vt:lpstr>
      <vt:lpstr>Дякуємо за увагу!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Дієта по групі крові</dc:title>
  <dc:creator>user</dc:creator>
  <cp:lastModifiedBy>user</cp:lastModifiedBy>
  <cp:revision>44</cp:revision>
  <dcterms:created xsi:type="dcterms:W3CDTF">2015-06-27T06:57:10Z</dcterms:created>
  <dcterms:modified xsi:type="dcterms:W3CDTF">2015-06-28T08:34:25Z</dcterms:modified>
</cp:coreProperties>
</file>