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2" r:id="rId4"/>
    <p:sldId id="258" r:id="rId5"/>
    <p:sldId id="271" r:id="rId6"/>
    <p:sldId id="262" r:id="rId7"/>
    <p:sldId id="284" r:id="rId8"/>
    <p:sldId id="260" r:id="rId9"/>
    <p:sldId id="259" r:id="rId10"/>
    <p:sldId id="265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5" r:id="rId22"/>
    <p:sldId id="28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91F4"/>
    <a:srgbClr val="F6403C"/>
    <a:srgbClr val="76183C"/>
    <a:srgbClr val="027818"/>
    <a:srgbClr val="C1FEFF"/>
    <a:srgbClr val="DCF9E9"/>
    <a:srgbClr val="9DEBEF"/>
    <a:srgbClr val="9CF490"/>
    <a:srgbClr val="CFFDC3"/>
    <a:srgbClr val="F0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/>
              <a:t>Енергетична</a:t>
            </a:r>
            <a:r>
              <a:rPr lang="ru-RU" sz="2800" baseline="0"/>
              <a:t> цінність</a:t>
            </a:r>
            <a:endParaRPr lang="ru-RU" sz="2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Лист3!$A$44:$A$47</c:f>
              <c:strCache>
                <c:ptCount val="4"/>
                <c:pt idx="0">
                  <c:v>Сніданок</c:v>
                </c:pt>
                <c:pt idx="1">
                  <c:v>Ланч</c:v>
                </c:pt>
                <c:pt idx="2">
                  <c:v>Обід</c:v>
                </c:pt>
                <c:pt idx="3">
                  <c:v>Вечеря</c:v>
                </c:pt>
              </c:strCache>
            </c:strRef>
          </c:cat>
          <c:val>
            <c:numRef>
              <c:f>Лист3!$H$44:$H$47</c:f>
              <c:numCache>
                <c:formatCode>General</c:formatCode>
                <c:ptCount val="4"/>
                <c:pt idx="0">
                  <c:v>33.902673433559649</c:v>
                </c:pt>
                <c:pt idx="1">
                  <c:v>13.118541653523003</c:v>
                </c:pt>
                <c:pt idx="2">
                  <c:v>45.858158846976117</c:v>
                </c:pt>
                <c:pt idx="3">
                  <c:v>7.1206260659412211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46936032"/>
        <c:axId val="146939168"/>
        <c:axId val="164109984"/>
      </c:bar3DChart>
      <c:catAx>
        <c:axId val="14693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939168"/>
        <c:crosses val="autoZero"/>
        <c:auto val="1"/>
        <c:lblAlgn val="ctr"/>
        <c:lblOffset val="100"/>
        <c:noMultiLvlLbl val="0"/>
      </c:catAx>
      <c:valAx>
        <c:axId val="14693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936032"/>
        <c:crosses val="autoZero"/>
        <c:crossBetween val="between"/>
      </c:valAx>
      <c:serAx>
        <c:axId val="164109984"/>
        <c:scaling>
          <c:orientation val="minMax"/>
        </c:scaling>
        <c:delete val="1"/>
        <c:axPos val="b"/>
        <c:majorTickMark val="out"/>
        <c:minorTickMark val="none"/>
        <c:tickLblPos val="nextTo"/>
        <c:crossAx val="14693916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85000">
          <a:schemeClr val="accent6">
            <a:lumMod val="20000"/>
            <a:lumOff val="80000"/>
          </a:schemeClr>
        </a:gs>
        <a:gs pos="0">
          <a:srgbClr val="9CF490"/>
        </a:gs>
        <a:gs pos="100000">
          <a:schemeClr val="accent1">
            <a:tint val="23500"/>
            <a:satMod val="160000"/>
          </a:schemeClr>
        </a:gs>
      </a:gsLst>
      <a:lin ang="135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/>
              <a:t>Вміст</a:t>
            </a:r>
            <a:r>
              <a:rPr lang="ru-RU" sz="2400" baseline="0"/>
              <a:t> білків</a:t>
            </a:r>
            <a:endParaRPr lang="ru-RU" sz="2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030511811023622E-2"/>
          <c:y val="0.11923009623797025"/>
          <c:w val="0.85128469488188974"/>
          <c:h val="0.724358259602265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Лист3!$B$43</c:f>
              <c:strCache>
                <c:ptCount val="1"/>
                <c:pt idx="0">
                  <c:v>Практично отримані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Лист3!$A$44:$A$47</c:f>
              <c:strCache>
                <c:ptCount val="4"/>
                <c:pt idx="0">
                  <c:v>Сніданок</c:v>
                </c:pt>
                <c:pt idx="1">
                  <c:v>Ланч</c:v>
                </c:pt>
                <c:pt idx="2">
                  <c:v>Обід</c:v>
                </c:pt>
                <c:pt idx="3">
                  <c:v>Вечеря</c:v>
                </c:pt>
              </c:strCache>
            </c:strRef>
          </c:cat>
          <c:val>
            <c:numRef>
              <c:f>Лист3!$B$44:$B$47</c:f>
              <c:numCache>
                <c:formatCode>General</c:formatCode>
                <c:ptCount val="4"/>
                <c:pt idx="0">
                  <c:v>35.178878130461683</c:v>
                </c:pt>
                <c:pt idx="1">
                  <c:v>3.6541805298623427</c:v>
                </c:pt>
                <c:pt idx="2">
                  <c:v>28.6297174436414</c:v>
                </c:pt>
                <c:pt idx="3">
                  <c:v>32.537223896034568</c:v>
                </c:pt>
              </c:numCache>
            </c:numRef>
          </c:val>
        </c:ser>
        <c:ser>
          <c:idx val="1"/>
          <c:order val="1"/>
          <c:tx>
            <c:strRef>
              <c:f>Лист3!$C$43</c:f>
              <c:strCache>
                <c:ptCount val="1"/>
                <c:pt idx="0">
                  <c:v>Теоритерично оримані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Лист3!$A$44:$A$47</c:f>
              <c:strCache>
                <c:ptCount val="4"/>
                <c:pt idx="0">
                  <c:v>Сніданок</c:v>
                </c:pt>
                <c:pt idx="1">
                  <c:v>Ланч</c:v>
                </c:pt>
                <c:pt idx="2">
                  <c:v>Обід</c:v>
                </c:pt>
                <c:pt idx="3">
                  <c:v>Вечеря</c:v>
                </c:pt>
              </c:strCache>
            </c:strRef>
          </c:cat>
          <c:val>
            <c:numRef>
              <c:f>Лист3!$C$44:$C$47</c:f>
              <c:numCache>
                <c:formatCode>General</c:formatCode>
                <c:ptCount val="4"/>
                <c:pt idx="0">
                  <c:v>35</c:v>
                </c:pt>
                <c:pt idx="1">
                  <c:v>5</c:v>
                </c:pt>
                <c:pt idx="2">
                  <c:v>20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01602848"/>
        <c:axId val="201603240"/>
        <c:axId val="0"/>
      </c:bar3DChart>
      <c:catAx>
        <c:axId val="20160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603240"/>
        <c:crosses val="autoZero"/>
        <c:auto val="1"/>
        <c:lblAlgn val="ctr"/>
        <c:lblOffset val="100"/>
        <c:noMultiLvlLbl val="0"/>
      </c:catAx>
      <c:valAx>
        <c:axId val="20160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60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1000">
          <a:srgbClr val="FEEBBA"/>
        </a:gs>
        <a:gs pos="100000">
          <a:srgbClr val="FFD1BD"/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err="1" smtClean="0"/>
              <a:t>Вміст</a:t>
            </a:r>
            <a:r>
              <a:rPr lang="ru-RU" sz="3200" dirty="0" smtClean="0"/>
              <a:t> </a:t>
            </a:r>
            <a:r>
              <a:rPr lang="ru-RU" sz="3200" dirty="0" err="1" smtClean="0"/>
              <a:t>вуглеводів</a:t>
            </a:r>
            <a:endParaRPr lang="ru-RU" sz="3200" dirty="0"/>
          </a:p>
        </c:rich>
      </c:tx>
      <c:layout>
        <c:manualLayout>
          <c:xMode val="edge"/>
          <c:yMode val="edge"/>
          <c:x val="0.42279166666666668"/>
          <c:y val="5.2688170927775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692011154855646E-2"/>
          <c:y val="0.12601407319418181"/>
          <c:w val="0.90286351706036749"/>
          <c:h val="0.614984324876057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Лист3!$F$43</c:f>
              <c:strCache>
                <c:ptCount val="1"/>
                <c:pt idx="0">
                  <c:v>Практично отримані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Лист3!$A$44:$A$47</c:f>
              <c:strCache>
                <c:ptCount val="4"/>
                <c:pt idx="0">
                  <c:v>Сніданок</c:v>
                </c:pt>
                <c:pt idx="1">
                  <c:v>Ланч</c:v>
                </c:pt>
                <c:pt idx="2">
                  <c:v>Обід</c:v>
                </c:pt>
                <c:pt idx="3">
                  <c:v>Вечеря</c:v>
                </c:pt>
              </c:strCache>
            </c:strRef>
          </c:cat>
          <c:val>
            <c:numRef>
              <c:f>Лист3!$F$44:$F$47</c:f>
              <c:numCache>
                <c:formatCode>General</c:formatCode>
                <c:ptCount val="4"/>
                <c:pt idx="0">
                  <c:v>42.676475238289186</c:v>
                </c:pt>
                <c:pt idx="1">
                  <c:v>10.014425727628575</c:v>
                </c:pt>
                <c:pt idx="2">
                  <c:v>37.795394592835088</c:v>
                </c:pt>
                <c:pt idx="3">
                  <c:v>9.5137044412471461</c:v>
                </c:pt>
              </c:numCache>
            </c:numRef>
          </c:val>
        </c:ser>
        <c:ser>
          <c:idx val="1"/>
          <c:order val="1"/>
          <c:tx>
            <c:strRef>
              <c:f>Лист3!$G$43</c:f>
              <c:strCache>
                <c:ptCount val="1"/>
                <c:pt idx="0">
                  <c:v>Теоритерично оримані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Лист3!$A$44:$A$47</c:f>
              <c:strCache>
                <c:ptCount val="4"/>
                <c:pt idx="0">
                  <c:v>Сніданок</c:v>
                </c:pt>
                <c:pt idx="1">
                  <c:v>Ланч</c:v>
                </c:pt>
                <c:pt idx="2">
                  <c:v>Обід</c:v>
                </c:pt>
                <c:pt idx="3">
                  <c:v>Вечеря</c:v>
                </c:pt>
              </c:strCache>
            </c:strRef>
          </c:cat>
          <c:val>
            <c:numRef>
              <c:f>Лист3!$G$44:$G$47</c:f>
              <c:numCache>
                <c:formatCode>General</c:formatCode>
                <c:ptCount val="4"/>
                <c:pt idx="0">
                  <c:v>45</c:v>
                </c:pt>
                <c:pt idx="1">
                  <c:v>10</c:v>
                </c:pt>
                <c:pt idx="2">
                  <c:v>35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01604024"/>
        <c:axId val="201604416"/>
        <c:axId val="0"/>
      </c:bar3DChart>
      <c:catAx>
        <c:axId val="20160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604416"/>
        <c:crosses val="autoZero"/>
        <c:auto val="1"/>
        <c:lblAlgn val="ctr"/>
        <c:lblOffset val="100"/>
        <c:noMultiLvlLbl val="0"/>
      </c:catAx>
      <c:valAx>
        <c:axId val="20160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604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4000" dirty="0" smtClean="0"/>
              <a:t>Вміст</a:t>
            </a:r>
            <a:r>
              <a:rPr lang="uk-UA" sz="4000" baseline="0" dirty="0" smtClean="0"/>
              <a:t> жирів</a:t>
            </a:r>
            <a:endParaRPr lang="ru-RU" sz="4000" dirty="0"/>
          </a:p>
        </c:rich>
      </c:tx>
      <c:layout>
        <c:manualLayout>
          <c:xMode val="edge"/>
          <c:yMode val="edge"/>
          <c:x val="0.4196432086614173"/>
          <c:y val="5.18518594126362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Лист3!$D$42:$D$43</c:f>
              <c:strCache>
                <c:ptCount val="2"/>
                <c:pt idx="0">
                  <c:v>Жири</c:v>
                </c:pt>
                <c:pt idx="1">
                  <c:v>Практично отримані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Лист3!$A$44:$A$47</c:f>
              <c:strCache>
                <c:ptCount val="4"/>
                <c:pt idx="0">
                  <c:v>Сніданок</c:v>
                </c:pt>
                <c:pt idx="1">
                  <c:v>Ланч</c:v>
                </c:pt>
                <c:pt idx="2">
                  <c:v>Обід</c:v>
                </c:pt>
                <c:pt idx="3">
                  <c:v>Вечеря</c:v>
                </c:pt>
              </c:strCache>
            </c:strRef>
          </c:cat>
          <c:val>
            <c:numRef>
              <c:f>Лист3!$D$44:$D$47</c:f>
              <c:numCache>
                <c:formatCode>General</c:formatCode>
                <c:ptCount val="4"/>
                <c:pt idx="0">
                  <c:v>10.334620513922617</c:v>
                </c:pt>
                <c:pt idx="1">
                  <c:v>22.063561954977835</c:v>
                </c:pt>
                <c:pt idx="2">
                  <c:v>62.958033015850432</c:v>
                </c:pt>
                <c:pt idx="3">
                  <c:v>4.6437845152491262</c:v>
                </c:pt>
              </c:numCache>
            </c:numRef>
          </c:val>
        </c:ser>
        <c:ser>
          <c:idx val="1"/>
          <c:order val="1"/>
          <c:tx>
            <c:strRef>
              <c:f>Лист3!$E$42:$E$43</c:f>
              <c:strCache>
                <c:ptCount val="2"/>
                <c:pt idx="0">
                  <c:v>Жири</c:v>
                </c:pt>
                <c:pt idx="1">
                  <c:v>Теоритерично оримані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Лист3!$A$44:$A$47</c:f>
              <c:strCache>
                <c:ptCount val="4"/>
                <c:pt idx="0">
                  <c:v>Сніданок</c:v>
                </c:pt>
                <c:pt idx="1">
                  <c:v>Ланч</c:v>
                </c:pt>
                <c:pt idx="2">
                  <c:v>Обід</c:v>
                </c:pt>
                <c:pt idx="3">
                  <c:v>Вечеря</c:v>
                </c:pt>
              </c:strCache>
            </c:strRef>
          </c:cat>
          <c:val>
            <c:numRef>
              <c:f>Лист3!$E$44:$E$47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60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605200"/>
        <c:axId val="201605592"/>
        <c:axId val="0"/>
      </c:bar3DChart>
      <c:catAx>
        <c:axId val="20160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605592"/>
        <c:crosses val="autoZero"/>
        <c:auto val="1"/>
        <c:lblAlgn val="ctr"/>
        <c:lblOffset val="100"/>
        <c:noMultiLvlLbl val="0"/>
      </c:catAx>
      <c:valAx>
        <c:axId val="201605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60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4">
            <a:lumMod val="60000"/>
            <a:lumOff val="40000"/>
          </a:schemeClr>
        </a:gs>
        <a:gs pos="100000">
          <a:schemeClr val="accent1">
            <a:tint val="23500"/>
            <a:satMod val="160000"/>
          </a:schemeClr>
        </a:gs>
      </a:gsLst>
      <a:lin ang="13500000" scaled="1"/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656EB-51DB-455F-85BC-07FEA82531BA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452CE-B666-4E5C-82DA-7BDB585B2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5336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85E21-7CA2-4B9E-BA73-395E5715D9F5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3AF9F-40A7-40F0-B47A-72A4C396A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91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3AF9F-40A7-40F0-B47A-72A4C396A4F2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3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3AF9F-40A7-40F0-B47A-72A4C396A4F2}" type="slidenum">
              <a:rPr lang="ru-RU" smtClean="0"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24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3AF9F-40A7-40F0-B47A-72A4C396A4F2}" type="slidenum">
              <a:rPr lang="ru-RU" smtClean="0"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62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42AC-F438-4C36-A65E-3A3ACE4BE3F2}" type="datetime1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4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69B7-7FDD-48A2-8E23-52FE856DBB22}" type="datetime1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6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D915-B113-4796-85A7-2E0726C50E85}" type="datetime1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5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9326-46E8-4FC4-BAFF-A433BC057488}" type="datetime1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71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8533-9CD4-4D52-ACE3-4652997423F6}" type="datetime1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1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1C96-CD1F-4DC9-BC91-2BFC2228CF9D}" type="datetime1">
              <a:rPr lang="ru-RU" smtClean="0"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67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F8D9-874D-4528-9020-A6D4D9040890}" type="datetime1">
              <a:rPr lang="ru-RU" smtClean="0"/>
              <a:t>28.06.2015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8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8A6-85B4-4521-8055-A63384D9FB02}" type="datetime1">
              <a:rPr lang="ru-RU" smtClean="0"/>
              <a:t>28.06.2015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78A7-CA61-4668-82CF-945B39C87930}" type="datetime1">
              <a:rPr lang="ru-RU" smtClean="0"/>
              <a:t>28.06.2015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37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468D-A5A1-46A6-A4AA-AC6943EC53EE}" type="datetime1">
              <a:rPr lang="ru-RU" smtClean="0"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86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79A6-999B-43C0-BC89-F3A940E51852}" type="datetime1">
              <a:rPr lang="ru-RU" smtClean="0"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14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6DBDB-957A-4141-B218-688937E7BE17}" type="datetime1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AC769-488C-45F2-ADB4-A9B78EC2D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15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lumMod val="5000"/>
                <a:lumOff val="95000"/>
              </a:schemeClr>
            </a:gs>
            <a:gs pos="0">
              <a:srgbClr val="D5F6AE"/>
            </a:gs>
            <a:gs pos="100000">
              <a:srgbClr val="ADEE96"/>
            </a:gs>
            <a:gs pos="65000">
              <a:srgbClr val="FDFE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0878" y="821680"/>
            <a:ext cx="9617122" cy="238760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МАТЕМАТИЧНЕ МОДЕЛЮВАННЯ </a:t>
            </a:r>
            <a:r>
              <a:rPr lang="ru-RU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РАЦІОНУ ПІДЛІТКІВ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37943" y="3209281"/>
            <a:ext cx="5816112" cy="329810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uk-UA" sz="3500" b="1" dirty="0" smtClean="0"/>
              <a:t>Виконали:</a:t>
            </a:r>
          </a:p>
          <a:p>
            <a:pPr algn="r"/>
            <a:r>
              <a:rPr lang="uk-UA" sz="2800" i="1" dirty="0"/>
              <a:t>Костюк Марія, м. Кременчук, </a:t>
            </a:r>
            <a:endParaRPr lang="ru-RU" sz="2800" i="1" dirty="0"/>
          </a:p>
          <a:p>
            <a:pPr algn="r"/>
            <a:r>
              <a:rPr lang="uk-UA" sz="2800" i="1" dirty="0"/>
              <a:t>ліцей № 4</a:t>
            </a:r>
            <a:endParaRPr lang="ru-RU" sz="2800" i="1" dirty="0"/>
          </a:p>
          <a:p>
            <a:pPr algn="r"/>
            <a:r>
              <a:rPr lang="uk-UA" sz="2800" i="1" dirty="0" err="1"/>
              <a:t>Чудакова</a:t>
            </a:r>
            <a:r>
              <a:rPr lang="uk-UA" sz="2800" i="1" dirty="0"/>
              <a:t> Єлизавета, м. Київ,</a:t>
            </a:r>
            <a:endParaRPr lang="ru-RU" sz="2800" i="1" dirty="0"/>
          </a:p>
          <a:p>
            <a:pPr algn="r"/>
            <a:r>
              <a:rPr lang="uk-UA" sz="2800" i="1" dirty="0"/>
              <a:t>школа № </a:t>
            </a:r>
            <a:r>
              <a:rPr lang="ru-RU" sz="2800" i="1" dirty="0"/>
              <a:t>78</a:t>
            </a:r>
          </a:p>
          <a:p>
            <a:pPr algn="r"/>
            <a:r>
              <a:rPr lang="uk-UA" sz="2800" i="1" dirty="0"/>
              <a:t>Рибачок Микола, м. Херсон,</a:t>
            </a:r>
            <a:endParaRPr lang="ru-RU" sz="2800" i="1" dirty="0"/>
          </a:p>
          <a:p>
            <a:pPr algn="r"/>
            <a:r>
              <a:rPr lang="uk-UA" sz="2800" i="1" dirty="0"/>
              <a:t>школа № 30</a:t>
            </a:r>
            <a:endParaRPr lang="ru-RU" sz="28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4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40000"/>
                <a:lumOff val="60000"/>
              </a:schemeClr>
            </a:gs>
            <a:gs pos="3000">
              <a:schemeClr val="accent6">
                <a:lumMod val="20000"/>
                <a:lumOff val="80000"/>
              </a:schemeClr>
            </a:gs>
            <a:gs pos="52000">
              <a:schemeClr val="accent2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938460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Принцип розрахунку енергетичної цінності, отриманої з </a:t>
            </a:r>
            <a:r>
              <a:rPr lang="uk-UA" sz="5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нутрієнтів</a:t>
            </a:r>
            <a:endParaRPr lang="ru-RU" sz="5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369" y="2303585"/>
            <a:ext cx="11699631" cy="4308230"/>
          </a:xfrm>
        </p:spPr>
        <p:txBody>
          <a:bodyPr/>
          <a:lstStyle/>
          <a:p>
            <a:r>
              <a:rPr lang="uk-UA" sz="3200" dirty="0" smtClean="0"/>
              <a:t>Враховуючи, що співвідношення білків, жирів, вуглеводів </a:t>
            </a:r>
          </a:p>
          <a:p>
            <a:pPr marL="0" indent="0" algn="ctr">
              <a:buNone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1:1:4</a:t>
            </a:r>
            <a:r>
              <a:rPr lang="uk-UA" sz="3600" b="1" dirty="0" smtClean="0"/>
              <a:t> </a:t>
            </a:r>
            <a:r>
              <a:rPr lang="uk-UA" dirty="0" smtClean="0"/>
              <a:t>(масове),</a:t>
            </a:r>
          </a:p>
          <a:p>
            <a:pPr marL="0" indent="0">
              <a:buNone/>
            </a:pPr>
            <a:r>
              <a:rPr lang="uk-UA" dirty="0" smtClean="0"/>
              <a:t>То розраховуємо енергетичну цінність, отриману з </a:t>
            </a:r>
            <a:r>
              <a:rPr lang="uk-UA" dirty="0" err="1" smtClean="0"/>
              <a:t>нутрієнтів</a:t>
            </a:r>
            <a:endParaRPr lang="uk-UA" dirty="0" smtClean="0"/>
          </a:p>
          <a:p>
            <a:pPr marL="0" indent="0" algn="ctr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1*Б:1*Ж:4*В</a:t>
            </a:r>
          </a:p>
          <a:p>
            <a:pPr marL="0" indent="0">
              <a:buNone/>
            </a:pPr>
            <a:r>
              <a:rPr lang="uk-UA" dirty="0" smtClean="0"/>
              <a:t>Враховуємо енергетичну цінність </a:t>
            </a:r>
            <a:r>
              <a:rPr lang="uk-UA" dirty="0" err="1" smtClean="0"/>
              <a:t>нутрієнтів</a:t>
            </a:r>
            <a:r>
              <a:rPr lang="uk-UA" dirty="0" smtClean="0"/>
              <a:t>:</a:t>
            </a:r>
          </a:p>
          <a:p>
            <a:pPr marL="0" indent="0" algn="ctr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1*4,1:1*9,3:4*4,1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z="1600" smtClean="0">
                <a:solidFill>
                  <a:schemeClr val="tx1"/>
                </a:solidFill>
              </a:rPr>
              <a:t>10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9DEBEF"/>
            </a:gs>
            <a:gs pos="0">
              <a:schemeClr val="accent5">
                <a:lumMod val="40000"/>
                <a:lumOff val="60000"/>
              </a:schemeClr>
            </a:gs>
            <a:gs pos="91000">
              <a:srgbClr val="92D050"/>
            </a:gs>
            <a:gs pos="42000">
              <a:schemeClr val="accent1">
                <a:lumMod val="5000"/>
                <a:lumOff val="95000"/>
              </a:schemeClr>
            </a:gs>
            <a:gs pos="53000">
              <a:srgbClr val="FDFE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543" y="365125"/>
            <a:ext cx="11234057" cy="1325563"/>
          </a:xfrm>
        </p:spPr>
        <p:txBody>
          <a:bodyPr/>
          <a:lstStyle/>
          <a:p>
            <a:r>
              <a:rPr lang="uk-UA" b="1" i="1" dirty="0" smtClean="0"/>
              <a:t>Структура енергетичного вмісту </a:t>
            </a:r>
            <a:r>
              <a:rPr lang="uk-UA" b="1" i="1" dirty="0" err="1" smtClean="0"/>
              <a:t>нутрієнтів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Скорочуючи співвідношення ми отримаємо відсотковий вміст </a:t>
            </a:r>
            <a:r>
              <a:rPr lang="uk-UA" dirty="0" err="1" smtClean="0"/>
              <a:t>нутрієнтів</a:t>
            </a:r>
            <a:r>
              <a:rPr lang="uk-UA" dirty="0" smtClean="0"/>
              <a:t> з точки зору енергетичної цінності</a:t>
            </a:r>
          </a:p>
          <a:p>
            <a:r>
              <a:rPr lang="uk-UA" dirty="0" smtClean="0"/>
              <a:t>13,76% – енергія з білків</a:t>
            </a:r>
          </a:p>
          <a:p>
            <a:r>
              <a:rPr lang="uk-UA" dirty="0" smtClean="0"/>
              <a:t>31,21% – енергія з жирів</a:t>
            </a:r>
          </a:p>
          <a:p>
            <a:r>
              <a:rPr lang="uk-UA" dirty="0" smtClean="0"/>
              <a:t>55,03% –  енергія з вуглеводів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z="1600" smtClean="0">
                <a:solidFill>
                  <a:schemeClr val="tx1"/>
                </a:solidFill>
              </a:rPr>
              <a:t>11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FFDC3"/>
            </a:gs>
            <a:gs pos="3000">
              <a:schemeClr val="accent6">
                <a:lumMod val="20000"/>
                <a:lumOff val="80000"/>
              </a:schemeClr>
            </a:gs>
            <a:gs pos="49000">
              <a:srgbClr val="F0FF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447" y="259618"/>
            <a:ext cx="11377245" cy="1325563"/>
          </a:xfrm>
        </p:spPr>
        <p:txBody>
          <a:bodyPr/>
          <a:lstStyle/>
          <a:p>
            <a:r>
              <a:rPr lang="uk-UA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Співвідношення </a:t>
            </a:r>
            <a:r>
              <a:rPr lang="uk-UA" b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нутрієнтів</a:t>
            </a:r>
            <a:r>
              <a:rPr lang="uk-UA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харчовому раціоні</a:t>
            </a:r>
            <a:endParaRPr lang="ru-RU" b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871812"/>
              </p:ext>
            </p:extLst>
          </p:nvPr>
        </p:nvGraphicFramePr>
        <p:xfrm>
          <a:off x="1195754" y="1585181"/>
          <a:ext cx="9355015" cy="4569435"/>
        </p:xfrm>
        <a:graphic>
          <a:graphicData uri="http://schemas.openxmlformats.org/drawingml/2006/table">
            <a:tbl>
              <a:tblPr firstRow="1" firstCol="1">
                <a:tableStyleId>{912C8C85-51F0-491E-9774-3900AFEF0FD7}</a:tableStyleId>
              </a:tblPr>
              <a:tblGrid>
                <a:gridCol w="1571126"/>
                <a:gridCol w="2307143"/>
                <a:gridCol w="2961112"/>
                <a:gridCol w="2515634"/>
              </a:tblGrid>
              <a:tr h="91388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 smtClean="0">
                          <a:effectLst/>
                        </a:rPr>
                        <a:t>Білки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 smtClean="0">
                          <a:effectLst/>
                        </a:rPr>
                        <a:t>Жири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 smtClean="0">
                          <a:effectLst/>
                        </a:rPr>
                        <a:t>Вуглеводи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887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u="none" strike="noStrike" dirty="0" smtClean="0">
                          <a:effectLst/>
                        </a:rPr>
                        <a:t>Сніданок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35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45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88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effectLst/>
                        </a:rPr>
                        <a:t>Ланч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20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88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Обід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20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60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35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88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Вечеря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40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z="1600" smtClean="0">
                <a:solidFill>
                  <a:schemeClr val="tx1"/>
                </a:solidFill>
              </a:rPr>
              <a:t>12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1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DCF9E9"/>
            </a:gs>
            <a:gs pos="0">
              <a:schemeClr val="accent5">
                <a:lumMod val="40000"/>
                <a:lumOff val="60000"/>
              </a:schemeClr>
            </a:gs>
            <a:gs pos="42000">
              <a:schemeClr val="accent1">
                <a:lumMod val="5000"/>
                <a:lumOff val="95000"/>
              </a:schemeClr>
            </a:gs>
            <a:gs pos="53000">
              <a:srgbClr val="FDFE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Підбір об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єктів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харчового раціону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   Для </a:t>
            </a:r>
            <a:r>
              <a:rPr lang="uk-UA" dirty="0"/>
              <a:t>підбору об</a:t>
            </a:r>
            <a:r>
              <a:rPr lang="en-US" dirty="0"/>
              <a:t>’</a:t>
            </a:r>
            <a:r>
              <a:rPr lang="uk-UA" dirty="0" err="1"/>
              <a:t>єктів</a:t>
            </a:r>
            <a:r>
              <a:rPr lang="uk-UA" dirty="0"/>
              <a:t> </a:t>
            </a:r>
            <a:r>
              <a:rPr lang="uk-UA" dirty="0" smtClean="0"/>
              <a:t>харчового раціону визначали їх основні </a:t>
            </a:r>
            <a:r>
              <a:rPr lang="uk-UA" dirty="0" err="1" smtClean="0"/>
              <a:t>нутрієнти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   Наприклад:</a:t>
            </a:r>
          </a:p>
          <a:p>
            <a:r>
              <a:rPr lang="uk-UA" dirty="0" smtClean="0"/>
              <a:t>Каша-вуглеводи</a:t>
            </a:r>
          </a:p>
          <a:p>
            <a:r>
              <a:rPr lang="uk-UA" dirty="0" smtClean="0"/>
              <a:t>Виноград-вуглеводи</a:t>
            </a:r>
          </a:p>
          <a:p>
            <a:r>
              <a:rPr lang="uk-UA" dirty="0" smtClean="0"/>
              <a:t>Курятина-білок</a:t>
            </a:r>
          </a:p>
          <a:p>
            <a:r>
              <a:rPr lang="uk-UA" dirty="0" smtClean="0"/>
              <a:t>Масло-жири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57" y="3023734"/>
            <a:ext cx="3153229" cy="315322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z="1600" smtClean="0">
                <a:solidFill>
                  <a:schemeClr val="tx1"/>
                </a:solidFill>
              </a:rPr>
              <a:t>13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45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EEE91"/>
            </a:gs>
            <a:gs pos="100000">
              <a:srgbClr val="FF4637"/>
            </a:gs>
            <a:gs pos="77470">
              <a:srgbClr val="FEA581"/>
            </a:gs>
            <a:gs pos="60000">
              <a:srgbClr val="FDFE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14" y="522514"/>
            <a:ext cx="11495315" cy="6139543"/>
          </a:xfrm>
        </p:spPr>
        <p:txBody>
          <a:bodyPr/>
          <a:lstStyle/>
          <a:p>
            <a:pPr marL="0" indent="0">
              <a:buNone/>
            </a:pPr>
            <a:endParaRPr lang="uk-UA" sz="3600" dirty="0" smtClean="0"/>
          </a:p>
          <a:p>
            <a:pPr marL="0" indent="0">
              <a:buNone/>
            </a:pPr>
            <a:r>
              <a:rPr lang="uk-UA" sz="3600" dirty="0" smtClean="0"/>
              <a:t>  Масу об'єкту моделювання визначали двома шляхами: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u="sng" dirty="0" smtClean="0"/>
              <a:t>Враховуючи загальну масу </a:t>
            </a:r>
            <a:r>
              <a:rPr lang="uk-UA" sz="3200" u="sng" dirty="0" err="1" smtClean="0"/>
              <a:t>нутрієнта</a:t>
            </a:r>
            <a:r>
              <a:rPr lang="uk-UA" sz="3200" u="sng" dirty="0"/>
              <a:t>:</a:t>
            </a:r>
            <a:endParaRPr lang="uk-UA" sz="3200" u="sng" dirty="0" smtClean="0"/>
          </a:p>
          <a:p>
            <a:r>
              <a:rPr lang="uk-UA" sz="3200" dirty="0" smtClean="0"/>
              <a:t>ОН*К=МОН</a:t>
            </a:r>
            <a:endParaRPr lang="ru-RU" sz="3200" dirty="0"/>
          </a:p>
          <a:p>
            <a:r>
              <a:rPr lang="uk-UA" sz="3200" dirty="0" smtClean="0"/>
              <a:t>ОН- основний </a:t>
            </a:r>
            <a:r>
              <a:rPr lang="uk-UA" sz="3200" dirty="0" err="1" smtClean="0"/>
              <a:t>нутрієнт</a:t>
            </a:r>
            <a:r>
              <a:rPr lang="uk-UA" sz="3200" dirty="0" smtClean="0"/>
              <a:t> </a:t>
            </a:r>
            <a:r>
              <a:rPr lang="ru-RU" sz="3200" dirty="0" smtClean="0"/>
              <a:t>(</a:t>
            </a:r>
            <a:r>
              <a:rPr lang="ru-RU" sz="3200" dirty="0" err="1" smtClean="0"/>
              <a:t>береться</a:t>
            </a:r>
            <a:r>
              <a:rPr lang="ru-RU" sz="3200" dirty="0" smtClean="0"/>
              <a:t> з </a:t>
            </a:r>
            <a:r>
              <a:rPr lang="ru-RU" sz="3200" dirty="0" err="1" smtClean="0"/>
              <a:t>загальної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кількості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нутрієнтів</a:t>
            </a:r>
            <a:r>
              <a:rPr lang="ru-RU" sz="3200" dirty="0" smtClean="0"/>
              <a:t> за </a:t>
            </a:r>
            <a:r>
              <a:rPr lang="ru-RU" sz="3200" dirty="0" err="1" smtClean="0"/>
              <a:t>прийом</a:t>
            </a:r>
            <a:r>
              <a:rPr lang="ru-RU" sz="3200" dirty="0" smtClean="0"/>
              <a:t> </a:t>
            </a:r>
            <a:r>
              <a:rPr lang="ru-RU" sz="3200" dirty="0" err="1" smtClean="0"/>
              <a:t>їжі</a:t>
            </a:r>
            <a:r>
              <a:rPr lang="ru-RU" sz="3200" dirty="0" smtClean="0"/>
              <a:t>)</a:t>
            </a:r>
          </a:p>
          <a:p>
            <a:r>
              <a:rPr lang="uk-UA" sz="3200" dirty="0" smtClean="0"/>
              <a:t>К- коефіцієнт отримання основного </a:t>
            </a:r>
            <a:r>
              <a:rPr lang="uk-UA" sz="3200" dirty="0" err="1" smtClean="0"/>
              <a:t>нутрієнту</a:t>
            </a:r>
            <a:r>
              <a:rPr lang="uk-UA" sz="3200" dirty="0" smtClean="0"/>
              <a:t> з конкретного продукту (обраний емпірично, шляхом підбору)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z="1600" smtClean="0">
                <a:solidFill>
                  <a:schemeClr val="tx1"/>
                </a:solidFill>
              </a:rPr>
              <a:t>14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0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183C"/>
            </a:gs>
            <a:gs pos="32000">
              <a:schemeClr val="bg1"/>
            </a:gs>
            <a:gs pos="96000">
              <a:srgbClr val="FEA581"/>
            </a:gs>
            <a:gs pos="14000">
              <a:srgbClr val="B9889B"/>
            </a:gs>
            <a:gs pos="70000">
              <a:srgbClr val="FDFE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2. </a:t>
            </a:r>
            <a:r>
              <a:rPr lang="uk-UA" u="sng" dirty="0" smtClean="0"/>
              <a:t>Враховуючи залишкову необхідність у масі </a:t>
            </a:r>
            <a:r>
              <a:rPr lang="uk-UA" u="sng" dirty="0" err="1" smtClean="0"/>
              <a:t>нутрієнта</a:t>
            </a:r>
            <a:r>
              <a:rPr lang="uk-UA" u="sng" dirty="0" smtClean="0"/>
              <a:t> за прийом їжі:</a:t>
            </a:r>
          </a:p>
          <a:p>
            <a:pPr marL="0" indent="0">
              <a:buNone/>
            </a:pPr>
            <a:r>
              <a:rPr lang="en-US" dirty="0" smtClean="0"/>
              <a:t>N-n1-n2…-nm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uk-UA" dirty="0" smtClean="0"/>
              <a:t>де</a:t>
            </a:r>
          </a:p>
          <a:p>
            <a:pPr marL="0" indent="0">
              <a:buNone/>
            </a:pPr>
            <a:r>
              <a:rPr lang="en-US" dirty="0" smtClean="0"/>
              <a:t>N</a:t>
            </a:r>
            <a:r>
              <a:rPr lang="uk-UA" dirty="0" smtClean="0"/>
              <a:t> </a:t>
            </a:r>
            <a:r>
              <a:rPr lang="en-US" dirty="0" smtClean="0"/>
              <a:t>-</a:t>
            </a:r>
            <a:r>
              <a:rPr lang="uk-UA" dirty="0" smtClean="0"/>
              <a:t> загальна кількість </a:t>
            </a:r>
            <a:r>
              <a:rPr lang="uk-UA" dirty="0" err="1" smtClean="0"/>
              <a:t>нутрієнтів</a:t>
            </a:r>
            <a:r>
              <a:rPr lang="uk-UA" dirty="0" smtClean="0"/>
              <a:t> за прийом їжі</a:t>
            </a:r>
          </a:p>
          <a:p>
            <a:pPr marL="0" indent="0">
              <a:buNone/>
            </a:pPr>
            <a:r>
              <a:rPr lang="en-US" dirty="0" smtClean="0"/>
              <a:t>n1, n2…nm – </a:t>
            </a:r>
            <a:r>
              <a:rPr lang="uk-UA" dirty="0" smtClean="0"/>
              <a:t>маса </a:t>
            </a:r>
            <a:r>
              <a:rPr lang="uk-UA" dirty="0" err="1" smtClean="0"/>
              <a:t>нутрієнтів</a:t>
            </a:r>
            <a:r>
              <a:rPr lang="uk-UA" dirty="0" smtClean="0"/>
              <a:t>, отриманих з 1, 2…</a:t>
            </a:r>
            <a:r>
              <a:rPr lang="en-US" dirty="0" smtClean="0"/>
              <a:t>m-</a:t>
            </a:r>
            <a:r>
              <a:rPr lang="uk-UA" dirty="0" smtClean="0"/>
              <a:t>компоненту харчування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z="1600" smtClean="0">
                <a:solidFill>
                  <a:schemeClr val="tx1"/>
                </a:solidFill>
              </a:rPr>
              <a:t>15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9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accent6">
                <a:lumMod val="20000"/>
                <a:lumOff val="80000"/>
              </a:schemeClr>
            </a:gs>
            <a:gs pos="0">
              <a:srgbClr val="9CF490"/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963368"/>
              </p:ext>
            </p:extLst>
          </p:nvPr>
        </p:nvGraphicFramePr>
        <p:xfrm>
          <a:off x="0" y="1103086"/>
          <a:ext cx="12192000" cy="575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0200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Результати.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Отриманий раціон відповідає наступній структурі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z="1600" smtClean="0">
                <a:solidFill>
                  <a:schemeClr val="tx1"/>
                </a:solidFill>
              </a:rPr>
              <a:t>16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85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DCF9E9"/>
            </a:gs>
            <a:gs pos="0">
              <a:schemeClr val="accent5">
                <a:lumMod val="40000"/>
                <a:lumOff val="60000"/>
              </a:schemeClr>
            </a:gs>
            <a:gs pos="42000">
              <a:schemeClr val="accent1">
                <a:lumMod val="5000"/>
                <a:lumOff val="95000"/>
              </a:schemeClr>
            </a:gs>
            <a:gs pos="53000">
              <a:srgbClr val="FDFE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1325563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Отримана математична модель в загальному  практично відповідає теоретично розрахованій </a:t>
            </a: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31012"/>
              </p:ext>
            </p:extLst>
          </p:nvPr>
        </p:nvGraphicFramePr>
        <p:xfrm>
          <a:off x="551543" y="2220685"/>
          <a:ext cx="10802257" cy="3802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5608"/>
                <a:gridCol w="1569042"/>
                <a:gridCol w="1403087"/>
                <a:gridCol w="1433260"/>
                <a:gridCol w="2821260"/>
              </a:tblGrid>
              <a:tr h="126758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 smtClean="0">
                          <a:effectLst/>
                        </a:rPr>
                        <a:t>Отримано</a:t>
                      </a:r>
                      <a:r>
                        <a:rPr lang="ru-RU" sz="2400" u="none" strike="noStrike" baseline="0" dirty="0" smtClean="0">
                          <a:effectLst/>
                        </a:rPr>
                        <a:t> мат. </a:t>
                      </a:r>
                      <a:r>
                        <a:rPr lang="ru-RU" sz="2400" u="none" strike="noStrike" baseline="0" dirty="0" err="1" smtClean="0">
                          <a:effectLst/>
                        </a:rPr>
                        <a:t>моделлю</a:t>
                      </a:r>
                      <a:r>
                        <a:rPr lang="ru-RU" sz="2400" u="none" strike="noStrike" dirty="0" smtClean="0">
                          <a:effectLst/>
                        </a:rPr>
                        <a:t>, </a:t>
                      </a:r>
                      <a:r>
                        <a:rPr lang="ru-RU" sz="2400" u="none" strike="noStrike" dirty="0" err="1" smtClean="0">
                          <a:effectLst/>
                        </a:rPr>
                        <a:t>грами</a:t>
                      </a:r>
                      <a:r>
                        <a:rPr lang="ru-RU" sz="2400" u="none" strike="noStrike" dirty="0" smtClean="0">
                          <a:effectLst/>
                        </a:rPr>
                        <a:t>(ккал)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 dirty="0" smtClean="0">
                          <a:effectLst/>
                        </a:rPr>
                        <a:t>Білки</a:t>
                      </a:r>
                    </a:p>
                    <a:p>
                      <a:pPr algn="r" fontAlgn="b"/>
                      <a:endParaRPr lang="ru-RU" sz="2400" u="none" strike="noStrike" dirty="0" smtClean="0">
                        <a:effectLst/>
                      </a:endParaRPr>
                    </a:p>
                    <a:p>
                      <a:pPr algn="r" fontAlgn="b"/>
                      <a:r>
                        <a:rPr lang="ru-RU" sz="2400" u="none" strike="noStrike" dirty="0" smtClean="0">
                          <a:effectLst/>
                        </a:rPr>
                        <a:t>93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 dirty="0" smtClean="0">
                          <a:effectLst/>
                        </a:rPr>
                        <a:t>Жири</a:t>
                      </a:r>
                      <a:endParaRPr lang="ru-RU" sz="2400" u="none" strike="noStrike" dirty="0" smtClean="0">
                        <a:effectLst/>
                      </a:endParaRPr>
                    </a:p>
                    <a:p>
                      <a:pPr algn="r" fontAlgn="b"/>
                      <a:endParaRPr lang="ru-RU" sz="2400" u="none" strike="noStrike" dirty="0" smtClean="0">
                        <a:effectLst/>
                      </a:endParaRPr>
                    </a:p>
                    <a:p>
                      <a:pPr algn="r" fontAlgn="b"/>
                      <a:r>
                        <a:rPr lang="ru-RU" sz="2400" u="none" strike="noStrike" dirty="0" smtClean="0">
                          <a:effectLst/>
                        </a:rPr>
                        <a:t>72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 dirty="0" smtClean="0">
                          <a:effectLst/>
                        </a:rPr>
                        <a:t>Вуглеводи</a:t>
                      </a:r>
                      <a:endParaRPr lang="ru-RU" sz="2400" u="none" strike="noStrike" dirty="0" smtClean="0">
                        <a:effectLst/>
                      </a:endParaRPr>
                    </a:p>
                    <a:p>
                      <a:pPr algn="r" fontAlgn="b"/>
                      <a:endParaRPr lang="ru-RU" sz="2400" u="none" strike="noStrike" dirty="0" smtClean="0">
                        <a:effectLst/>
                      </a:endParaRPr>
                    </a:p>
                    <a:p>
                      <a:pPr algn="r" fontAlgn="b"/>
                      <a:r>
                        <a:rPr lang="ru-RU" sz="2400" u="none" strike="noStrike" dirty="0" smtClean="0">
                          <a:effectLst/>
                        </a:rPr>
                        <a:t>303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u="none" strike="noStrike" dirty="0" smtClean="0">
                          <a:effectLst/>
                        </a:rPr>
                        <a:t>Енергетична</a:t>
                      </a:r>
                      <a:r>
                        <a:rPr lang="uk-UA" sz="2400" u="none" strike="noStrike" baseline="0" dirty="0" smtClean="0">
                          <a:effectLst/>
                        </a:rPr>
                        <a:t> цінність</a:t>
                      </a:r>
                    </a:p>
                    <a:p>
                      <a:pPr algn="r" fontAlgn="b"/>
                      <a:endParaRPr lang="ru-RU" sz="2400" u="none" strike="noStrike" dirty="0" smtClean="0">
                        <a:effectLst/>
                      </a:endParaRPr>
                    </a:p>
                    <a:p>
                      <a:pPr algn="r" fontAlgn="b"/>
                      <a:r>
                        <a:rPr lang="ru-RU" sz="2400" u="none" strike="noStrike" dirty="0" smtClean="0">
                          <a:effectLst/>
                        </a:rPr>
                        <a:t>2186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58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Теоритично</a:t>
                      </a:r>
                      <a:r>
                        <a:rPr lang="ru-RU" sz="2400" u="none" strike="noStrike" dirty="0">
                          <a:effectLst/>
                        </a:rPr>
                        <a:t> </a:t>
                      </a:r>
                      <a:r>
                        <a:rPr lang="ru-RU" sz="2400" u="none" strike="noStrike" dirty="0" err="1" smtClean="0">
                          <a:effectLst/>
                        </a:rPr>
                        <a:t>необіхдний</a:t>
                      </a:r>
                      <a:r>
                        <a:rPr lang="ru-RU" sz="2400" u="none" strike="noStrike" dirty="0" smtClean="0">
                          <a:effectLst/>
                        </a:rPr>
                        <a:t> </a:t>
                      </a:r>
                      <a:r>
                        <a:rPr lang="ru-RU" sz="2400" u="none" strike="noStrike" dirty="0" err="1" smtClean="0">
                          <a:effectLst/>
                        </a:rPr>
                        <a:t>показник</a:t>
                      </a:r>
                      <a:r>
                        <a:rPr lang="ru-RU" sz="2400" u="none" strike="noStrike" dirty="0" smtClean="0">
                          <a:effectLst/>
                        </a:rPr>
                        <a:t>, </a:t>
                      </a:r>
                      <a:r>
                        <a:rPr lang="ru-RU" sz="2400" u="none" strike="noStrike" dirty="0" err="1" smtClean="0">
                          <a:effectLst/>
                        </a:rPr>
                        <a:t>грами</a:t>
                      </a:r>
                      <a:r>
                        <a:rPr lang="ru-RU" sz="2400" u="none" strike="noStrike" dirty="0" smtClean="0">
                          <a:effectLst/>
                        </a:rPr>
                        <a:t>(ккал)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75,85957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75,85957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303,4383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2260,615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58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Коефіент отримання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122,9361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95,30158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99,85595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effectLst/>
                        </a:rPr>
                        <a:t>96,6839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z="1600" smtClean="0">
                <a:solidFill>
                  <a:schemeClr val="tx1"/>
                </a:solidFill>
              </a:rPr>
              <a:t>17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8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456832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z="1600" smtClean="0">
                <a:solidFill>
                  <a:schemeClr val="tx1"/>
                </a:solidFill>
              </a:rPr>
              <a:t>18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6621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113274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83806" y="6342702"/>
            <a:ext cx="2743200" cy="365125"/>
          </a:xfrm>
        </p:spPr>
        <p:txBody>
          <a:bodyPr/>
          <a:lstStyle/>
          <a:p>
            <a:fld id="{20EAC769-488C-45F2-ADB4-A9B78EC2D4FD}" type="slidenum">
              <a:rPr lang="ru-RU" sz="1600" smtClean="0">
                <a:solidFill>
                  <a:schemeClr val="tx1"/>
                </a:solidFill>
              </a:rPr>
              <a:t>19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79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8000">
              <a:srgbClr val="ADEE96"/>
            </a:gs>
            <a:gs pos="100000">
              <a:srgbClr val="79E75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753" y="149476"/>
            <a:ext cx="11493081" cy="6451600"/>
          </a:xfrm>
        </p:spPr>
        <p:txBody>
          <a:bodyPr>
            <a:normAutofit/>
          </a:bodyPr>
          <a:lstStyle/>
          <a:p>
            <a:r>
              <a:rPr lang="uk-UA" sz="3000" b="1" dirty="0" smtClean="0"/>
              <a:t>Актуальність теми</a:t>
            </a:r>
            <a:r>
              <a:rPr lang="uk-UA" sz="3000" dirty="0" smtClean="0"/>
              <a:t> полягає в тому, аби створити сучасну модель харчування </a:t>
            </a:r>
            <a:r>
              <a:rPr lang="uk-UA" sz="3000" dirty="0"/>
              <a:t>підлітків </a:t>
            </a:r>
            <a:r>
              <a:rPr lang="uk-UA" sz="3000" dirty="0" smtClean="0"/>
              <a:t>і це є важливим </a:t>
            </a:r>
            <a:r>
              <a:rPr lang="uk-UA" sz="3000" dirty="0"/>
              <a:t>питанням, бо саме підлітки </a:t>
            </a:r>
            <a:r>
              <a:rPr lang="uk-UA" sz="3000" dirty="0" smtClean="0"/>
              <a:t>потребують більшої </a:t>
            </a:r>
            <a:r>
              <a:rPr lang="uk-UA" sz="3000" dirty="0"/>
              <a:t>кількості енергії для </a:t>
            </a:r>
            <a:r>
              <a:rPr lang="uk-UA" sz="3000" dirty="0" smtClean="0"/>
              <a:t>життєдіяльності, ніж дорослі.</a:t>
            </a:r>
          </a:p>
          <a:p>
            <a:r>
              <a:rPr lang="uk-UA" sz="3000" b="1" dirty="0" smtClean="0"/>
              <a:t>Об</a:t>
            </a:r>
            <a:r>
              <a:rPr lang="ru-RU" sz="3000" b="1" dirty="0" smtClean="0"/>
              <a:t>’</a:t>
            </a:r>
            <a:r>
              <a:rPr lang="uk-UA" sz="3000" b="1" dirty="0" err="1" smtClean="0"/>
              <a:t>єктом</a:t>
            </a:r>
            <a:r>
              <a:rPr lang="uk-UA" sz="3000" dirty="0" smtClean="0"/>
              <a:t> нашого дослідження є харчовий раціон людини.</a:t>
            </a:r>
          </a:p>
          <a:p>
            <a:r>
              <a:rPr lang="uk-UA" sz="3000" b="1" dirty="0" smtClean="0"/>
              <a:t>Предметом  </a:t>
            </a:r>
            <a:r>
              <a:rPr lang="uk-UA" sz="3000" dirty="0" smtClean="0"/>
              <a:t>дослідження</a:t>
            </a:r>
            <a:r>
              <a:rPr lang="uk-UA" sz="3000" b="1" dirty="0" smtClean="0"/>
              <a:t> </a:t>
            </a:r>
            <a:r>
              <a:rPr lang="uk-UA" sz="3000" dirty="0" smtClean="0"/>
              <a:t>є математичне моделювання раціону підлітків.</a:t>
            </a:r>
            <a:endParaRPr lang="ru-RU" sz="3000" dirty="0" smtClean="0">
              <a:effectLst/>
            </a:endParaRPr>
          </a:p>
          <a:p>
            <a:r>
              <a:rPr lang="uk-UA" sz="3000" b="1" dirty="0" smtClean="0"/>
              <a:t>Завдання</a:t>
            </a:r>
            <a:r>
              <a:rPr lang="uk-UA" sz="3000" dirty="0" smtClean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3000" dirty="0"/>
              <a:t>Визначити основні фактори, що впливають на якість харчування підлітків.</a:t>
            </a:r>
            <a:endParaRPr lang="ru-RU" sz="3000" dirty="0"/>
          </a:p>
          <a:p>
            <a:pPr marL="514350" lvl="0" indent="-514350">
              <a:buFont typeface="+mj-lt"/>
              <a:buAutoNum type="arabicPeriod"/>
            </a:pPr>
            <a:r>
              <a:rPr lang="uk-UA" sz="3000" dirty="0"/>
              <a:t>Оглянути математичні моделі харчування і визначити основні фактори побудови раціональної харчової моделі підлітків.</a:t>
            </a:r>
            <a:endParaRPr lang="ru-RU" sz="3000" dirty="0"/>
          </a:p>
          <a:p>
            <a:pPr marL="514350" lvl="0" indent="-514350">
              <a:buFont typeface="+mj-lt"/>
              <a:buAutoNum type="arabicPeriod"/>
            </a:pPr>
            <a:r>
              <a:rPr lang="uk-UA" sz="3000" dirty="0"/>
              <a:t>Створити раціональну модель харчування підлітків</a:t>
            </a:r>
            <a:r>
              <a:rPr lang="uk-UA" sz="3000" dirty="0" smtClean="0"/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2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340006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579" y="6397294"/>
            <a:ext cx="2743200" cy="365125"/>
          </a:xfrm>
        </p:spPr>
        <p:txBody>
          <a:bodyPr/>
          <a:lstStyle/>
          <a:p>
            <a:fld id="{20EAC769-488C-45F2-ADB4-A9B78EC2D4FD}" type="slidenum">
              <a:rPr lang="ru-RU" sz="1600" smtClean="0">
                <a:solidFill>
                  <a:schemeClr val="tx1"/>
                </a:solidFill>
              </a:rPr>
              <a:t>20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5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E2F8E4"/>
            </a:gs>
            <a:gs pos="2000">
              <a:srgbClr val="8491F4"/>
            </a:gs>
            <a:gs pos="100000">
              <a:schemeClr val="accent4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  </a:t>
            </a:r>
            <a:r>
              <a:rPr lang="uk-UA" b="1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086" y="1407886"/>
            <a:ext cx="10758714" cy="4769078"/>
          </a:xfrm>
        </p:spPr>
        <p:txBody>
          <a:bodyPr>
            <a:normAutofit lnSpcReduction="10000"/>
          </a:bodyPr>
          <a:lstStyle/>
          <a:p>
            <a:r>
              <a:rPr lang="uk-UA" sz="3200" dirty="0" smtClean="0"/>
              <a:t>В </a:t>
            </a:r>
            <a:r>
              <a:rPr lang="uk-UA" sz="3200" dirty="0"/>
              <a:t>ході нашої роботи ми визначили фактори, що впливають на формування здорового раціону </a:t>
            </a:r>
            <a:r>
              <a:rPr lang="uk-UA" sz="3200" dirty="0" err="1"/>
              <a:t>підлітка</a:t>
            </a:r>
            <a:r>
              <a:rPr lang="uk-UA" sz="3200" dirty="0"/>
              <a:t>. </a:t>
            </a:r>
            <a:endParaRPr lang="uk-UA" sz="3200" dirty="0" smtClean="0"/>
          </a:p>
          <a:p>
            <a:r>
              <a:rPr lang="uk-UA" sz="3200" dirty="0" smtClean="0"/>
              <a:t>Дослідили </a:t>
            </a:r>
            <a:r>
              <a:rPr lang="uk-UA" sz="3200" dirty="0"/>
              <a:t>методи математичного моделювання, але завдяки їм не можна було розрахувати харчовий раціон підлітків, адже вони були розроблені для дорослої людини. Тому, ми вдосконалили формулу </a:t>
            </a:r>
            <a:r>
              <a:rPr lang="uk-UA" sz="3200" dirty="0" err="1"/>
              <a:t>Маффіна-Джеора</a:t>
            </a:r>
            <a:r>
              <a:rPr lang="uk-UA" sz="3200" dirty="0"/>
              <a:t> і розробили власну математичну модель раціону підлітків. </a:t>
            </a:r>
            <a:endParaRPr lang="uk-UA" sz="3200" dirty="0" smtClean="0"/>
          </a:p>
          <a:p>
            <a:r>
              <a:rPr lang="uk-UA" sz="3200" dirty="0" smtClean="0"/>
              <a:t>І</a:t>
            </a:r>
            <a:r>
              <a:rPr lang="uk-UA" sz="3200" dirty="0"/>
              <a:t>, побудувавши власну модель харчування підлітків, гіпотеза, щодо відмінності харчового раціону дорослої людини і </a:t>
            </a:r>
            <a:r>
              <a:rPr lang="uk-UA" sz="3200" dirty="0" err="1"/>
              <a:t>підлітка</a:t>
            </a:r>
            <a:r>
              <a:rPr lang="uk-UA" sz="3200" dirty="0"/>
              <a:t> підтвердилася.</a:t>
            </a:r>
            <a:endParaRPr lang="ru-RU" sz="3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z="1600" smtClean="0">
                <a:solidFill>
                  <a:schemeClr val="tx1"/>
                </a:solidFill>
              </a:rPr>
              <a:t>21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2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C6B1DB"/>
            </a:gs>
            <a:gs pos="91000">
              <a:srgbClr val="D6C5BC"/>
            </a:gs>
            <a:gs pos="42000">
              <a:schemeClr val="accent1">
                <a:lumMod val="5000"/>
                <a:lumOff val="95000"/>
              </a:schemeClr>
            </a:gs>
            <a:gs pos="53000">
              <a:srgbClr val="FDFE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4400" dirty="0" smtClean="0"/>
          </a:p>
          <a:p>
            <a:pPr marL="0" indent="0" algn="ctr">
              <a:buNone/>
            </a:pPr>
            <a:r>
              <a:rPr lang="uk-UA" sz="7200" dirty="0" smtClean="0"/>
              <a:t>Дякуємо за увагу!</a:t>
            </a:r>
            <a:endParaRPr lang="ru-RU" sz="7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z="1600" smtClean="0">
                <a:solidFill>
                  <a:schemeClr val="tx1"/>
                </a:solidFill>
              </a:rPr>
              <a:t>22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1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EFEFBD"/>
            </a:gs>
            <a:gs pos="45000">
              <a:schemeClr val="accent4">
                <a:lumMod val="40000"/>
                <a:lumOff val="60000"/>
              </a:schemeClr>
            </a:gs>
            <a:gs pos="95000">
              <a:srgbClr val="DCF9E9"/>
            </a:gs>
            <a:gs pos="100000">
              <a:srgbClr val="C1FEFF"/>
            </a:gs>
            <a:gs pos="100000">
              <a:schemeClr val="accent4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Гіпотеза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90688"/>
            <a:ext cx="10668000" cy="4486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dirty="0"/>
              <a:t>Р</a:t>
            </a:r>
            <a:r>
              <a:rPr lang="uk-UA" sz="5400" dirty="0" smtClean="0"/>
              <a:t>аціон </a:t>
            </a:r>
            <a:r>
              <a:rPr lang="uk-UA" sz="5400" dirty="0"/>
              <a:t>харчування </a:t>
            </a:r>
            <a:r>
              <a:rPr lang="uk-UA" sz="5400" dirty="0" err="1"/>
              <a:t>підлітка</a:t>
            </a:r>
            <a:r>
              <a:rPr lang="uk-UA" sz="5400" dirty="0"/>
              <a:t>, а значить і метод математичного моделювання, відрізняється від харчового раціону дорослої людини</a:t>
            </a:r>
            <a:r>
              <a:rPr lang="uk-UA" sz="5400" dirty="0" smtClean="0"/>
              <a:t>.</a:t>
            </a:r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z="1600" smtClean="0">
                <a:solidFill>
                  <a:schemeClr val="tx1"/>
                </a:solidFill>
              </a:rPr>
              <a:t>3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FAFCE0"/>
            </a:gs>
            <a:gs pos="11000">
              <a:srgbClr val="EFD5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4477" y="1744681"/>
            <a:ext cx="4507523" cy="511331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44060" y="21604"/>
            <a:ext cx="10515600" cy="1325563"/>
          </a:xfrm>
          <a:effectLst>
            <a:outerShdw blurRad="533400" dist="50800" dir="5400000" sx="200000" sy="200000" algn="ctr" rotWithShape="0">
              <a:srgbClr val="000000"/>
            </a:outerShdw>
            <a:reflection endPos="0" dir="5400000" sy="-100000" algn="bl" rotWithShape="0"/>
          </a:effectLst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Мікроелементи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09953" y="1347167"/>
            <a:ext cx="11183815" cy="5317401"/>
          </a:xfrm>
        </p:spPr>
        <p:txBody>
          <a:bodyPr>
            <a:normAutofit/>
          </a:bodyPr>
          <a:lstStyle/>
          <a:p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Мікроелементи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–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біологічно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значимі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речовини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концентрація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яких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організмі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становить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менше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0, 001%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маси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тіла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В основному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компоненти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гормонів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інших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життєво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важливих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сполук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Незважаючи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таку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низьку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концентрацію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організмі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мікроелементи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відіграють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вирішальну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роль у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багатьох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процесах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uk-UA" sz="3200" i="1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Питна вода лише на 1-10% покриває добову потребу в таких мікроелементах, як цинк, мідь, йод, марганець, молібден, кобальт, і лише для окремих мікроелементів (залізо, хром) може служити основним джерелом надходження їх в організм.</a:t>
            </a:r>
            <a:endParaRPr lang="ru-RU" sz="3200" i="1" dirty="0" smtClean="0">
              <a:ln w="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b="1" i="1" dirty="0">
              <a:solidFill>
                <a:srgbClr val="6E1575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z="1600" smtClean="0">
                <a:solidFill>
                  <a:schemeClr val="tx1"/>
                </a:solidFill>
              </a:rPr>
              <a:t>4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036175"/>
              </p:ext>
            </p:extLst>
          </p:nvPr>
        </p:nvGraphicFramePr>
        <p:xfrm>
          <a:off x="1" y="2"/>
          <a:ext cx="12191997" cy="698109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58461"/>
                <a:gridCol w="6928338"/>
                <a:gridCol w="3505198"/>
              </a:tblGrid>
              <a:tr h="591090">
                <a:tc>
                  <a:txBody>
                    <a:bodyPr/>
                    <a:lstStyle/>
                    <a:p>
                      <a:pPr algn="ctr"/>
                      <a:r>
                        <a:rPr lang="uk-UA" sz="1950" kern="1200" dirty="0" smtClean="0">
                          <a:solidFill>
                            <a:schemeClr val="tx1"/>
                          </a:solidFill>
                          <a:effectLst/>
                        </a:rPr>
                        <a:t>Мікроелемент</a:t>
                      </a:r>
                      <a:endParaRPr lang="ru-RU" sz="19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Функції в організмі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Харчові продукти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19049">
                <a:tc>
                  <a:txBody>
                    <a:bodyPr/>
                    <a:lstStyle/>
                    <a:p>
                      <a:pPr algn="ctr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Залізо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Міститься в гемоглобіні крові, участь в окисно-відновних процесах, входить до складу ферментів.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Печінка, персики, гречка, яйця,  пшоно, бобові, яблука.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53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Мідь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Необхідна для функціонування залоз внутрішньої секреції,</a:t>
                      </a:r>
                      <a:r>
                        <a:rPr lang="uk-UA" sz="20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0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синтезугемоглобіну,ферментів,білків,вироблення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, адреналіну.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Печінка, морські продукти, зернові, крупи, горіхи.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492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Нікель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Стимулювання процесів кровотворення.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Морські продукти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299">
                <a:tc>
                  <a:txBody>
                    <a:bodyPr/>
                    <a:lstStyle/>
                    <a:p>
                      <a:pPr algn="ctr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Марганець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Бере участь в</a:t>
                      </a:r>
                      <a:r>
                        <a:rPr lang="uk-UA" sz="20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утворенні кісток,</a:t>
                      </a:r>
                      <a:r>
                        <a:rPr lang="uk-UA" sz="20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росту, кровотворенні, функціях ендокринної системи, обміні вітамінів.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Злакові, бобові, горіхи, чай, кава.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098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Йод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Участь в утворенні тироксину, вплив на фізичний і психічний розвиток, обмін білків, жирів, вуглеводів.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Морська вода,</a:t>
                      </a:r>
                      <a:r>
                        <a:rPr lang="uk-UA" sz="20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риби (тріска), креветки, морська капуста.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91">
                <a:tc>
                  <a:txBody>
                    <a:bodyPr/>
                    <a:lstStyle/>
                    <a:p>
                      <a:pPr algn="ctr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Фтор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Розвиток зубів, утворення кісток, </a:t>
                      </a:r>
                      <a:r>
                        <a:rPr lang="uk-UA" sz="20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фосфорно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-кальцієвий обмін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Телятина</a:t>
                      </a:r>
                      <a:r>
                        <a:rPr lang="uk-UA" sz="16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uk-UA" sz="20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вівсянка</a:t>
                      </a:r>
                      <a:r>
                        <a:rPr lang="uk-UA" sz="16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uk-UA" sz="20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риба</a:t>
                      </a:r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 горіхи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288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Цинк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Участь у кровотворенні, синтезі амінокислот, необхідний для нормальної діяльності ендокринних залоз</a:t>
                      </a:r>
                      <a:r>
                        <a:rPr lang="uk-UA" sz="20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та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 жирового обміну.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Печінка,</a:t>
                      </a:r>
                      <a:r>
                        <a:rPr lang="uk-UA" sz="20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часник, 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злакові, горіхи,  картопля, гриби, буряк, м'ясо, бобові.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049">
                <a:tc>
                  <a:txBody>
                    <a:bodyPr/>
                    <a:lstStyle/>
                    <a:p>
                      <a:pPr algn="ctr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Хром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Участь у регуляції вуглеводного і мінерального обміну, метаболізмі холестерину, активізування ряду ферментів.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М'ясо, житнє борошно, птиця, бобові, перлова</a:t>
                      </a:r>
                      <a:r>
                        <a:rPr lang="uk-UA" sz="20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крупа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675437"/>
            <a:ext cx="2743200" cy="365125"/>
          </a:xfrm>
        </p:spPr>
        <p:txBody>
          <a:bodyPr/>
          <a:lstStyle/>
          <a:p>
            <a:fld id="{20EAC769-488C-45F2-ADB4-A9B78EC2D4FD}" type="slidenum">
              <a:rPr lang="ru-RU" sz="1600" smtClean="0">
                <a:solidFill>
                  <a:schemeClr val="tx1"/>
                </a:solidFill>
              </a:rPr>
              <a:t>5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96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a.teddyclub.org/user_uploads/images/vita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"/>
            <a:ext cx="12293600" cy="7155543"/>
          </a:xfrm>
          <a:prstGeom prst="rect">
            <a:avLst/>
          </a:prstGeom>
          <a:noFill/>
          <a:effectLst>
            <a:outerShdw blurRad="50800" dist="50800" dir="5400000" sx="9000" sy="9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1"/>
            <a:ext cx="12293600" cy="71555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8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Вітаміни</a:t>
            </a:r>
            <a:endParaRPr lang="ru-RU" sz="8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446" y="1690688"/>
            <a:ext cx="11342076" cy="5167311"/>
          </a:xfrm>
        </p:spPr>
        <p:txBody>
          <a:bodyPr>
            <a:normAutofit/>
          </a:bodyPr>
          <a:lstStyle/>
          <a:p>
            <a:r>
              <a:rPr lang="ru-RU" sz="44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Вітаміни</a:t>
            </a:r>
            <a: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44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необхідні</a:t>
            </a:r>
            <a: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44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нормальної</a:t>
            </a:r>
            <a: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життєдіяльності</a:t>
            </a:r>
            <a: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низькомолекулярні</a:t>
            </a:r>
            <a: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органічні</a:t>
            </a:r>
            <a: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сполуки</a:t>
            </a:r>
            <a: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фізико-хімічними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властивостями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вітаміни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ділять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жиророзчинні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(А, Д, Е, К) і </a:t>
            </a:r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водорозчинні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вітаміни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В, </a:t>
            </a:r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вітаміни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С, Н, Р). Для </a:t>
            </a:r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позначення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кожного з них </a:t>
            </a:r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буквений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символ, </a:t>
            </a:r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хімічна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400" b="1" i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rgbClr val="E2F8E4"/>
            </a:gs>
            <a:gs pos="30000">
              <a:srgbClr val="F6403C"/>
            </a:gs>
            <a:gs pos="100000">
              <a:schemeClr val="accent4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67" b="45269"/>
          <a:stretch/>
        </p:blipFill>
        <p:spPr>
          <a:xfrm>
            <a:off x="1814286" y="103867"/>
            <a:ext cx="8563428" cy="63161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z="1600" smtClean="0">
                <a:solidFill>
                  <a:schemeClr val="tx1"/>
                </a:solidFill>
              </a:rPr>
              <a:t>7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3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B66D5"/>
            </a:gs>
            <a:gs pos="62000">
              <a:srgbClr val="E2F8E4"/>
            </a:gs>
            <a:gs pos="45000">
              <a:srgbClr val="C1FEFF"/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354" y="420914"/>
            <a:ext cx="11412415" cy="6208486"/>
          </a:xfrm>
        </p:spPr>
        <p:txBody>
          <a:bodyPr>
            <a:noAutofit/>
          </a:bodyPr>
          <a:lstStyle/>
          <a:p>
            <a:r>
              <a:rPr lang="uk-UA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Гіпервітаміноз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uk-UA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uk-UA" sz="3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порушення </a:t>
            </a:r>
            <a:r>
              <a:rPr lang="uk-UA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обміну і функцій організму, що виникають внаслідок тривалого надлишкового введення в організм будь-якого з вітамінів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Гіповітаміноз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 стан,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характеризує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часткову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але ту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вже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проявилася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специфічним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чином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недостатність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вітаміну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Авітаміноз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 - комплекс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симптомів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розвиваються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організмі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результаті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досить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тривалої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повної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або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майже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повної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відсутності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одного з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вітамінів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Комплексна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недостатність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відразу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декількох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вітамінів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називається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поліавітаміноз</a:t>
            </a:r>
            <a:r>
              <a:rPr lang="ru-RU" sz="3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36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z="1600" smtClean="0">
                <a:solidFill>
                  <a:schemeClr val="tx1"/>
                </a:solidFill>
              </a:rPr>
              <a:t>8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166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1FEFF"/>
            </a:gs>
            <a:gs pos="3000">
              <a:schemeClr val="accent6">
                <a:lumMod val="20000"/>
                <a:lumOff val="80000"/>
              </a:schemeClr>
            </a:gs>
            <a:gs pos="49000">
              <a:schemeClr val="accent4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8121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uk-UA" sz="4800" b="1" i="1" dirty="0" smtClean="0">
                <a:ln w="12700" cmpd="sng">
                  <a:solidFill>
                    <a:srgbClr val="027818"/>
                  </a:solidFill>
                  <a:prstDash val="solid"/>
                </a:ln>
                <a:solidFill>
                  <a:srgbClr val="027818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Формула для розрахунку енергетичного балансу раціону </a:t>
            </a:r>
            <a:r>
              <a:rPr lang="uk-UA" sz="4800" b="1" i="1" dirty="0" err="1" smtClean="0">
                <a:ln w="12700" cmpd="sng">
                  <a:solidFill>
                    <a:srgbClr val="027818"/>
                  </a:solidFill>
                  <a:prstDash val="solid"/>
                </a:ln>
                <a:solidFill>
                  <a:srgbClr val="027818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підлітка</a:t>
            </a:r>
            <a:endParaRPr lang="ru-RU" sz="4800" b="1" i="1" dirty="0">
              <a:ln w="12700" cmpd="sng">
                <a:solidFill>
                  <a:srgbClr val="027818"/>
                </a:solidFill>
                <a:prstDash val="solid"/>
              </a:ln>
              <a:solidFill>
                <a:srgbClr val="027818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38200" y="2391508"/>
            <a:ext cx="10515600" cy="3943716"/>
          </a:xfrm>
        </p:spPr>
        <p:txBody>
          <a:bodyPr>
            <a:normAutofit/>
          </a:bodyPr>
          <a:lstStyle/>
          <a:p>
            <a:r>
              <a:rPr lang="ru-RU" sz="3600" i="1" u="sng" dirty="0" smtClean="0"/>
              <a:t>Для </a:t>
            </a:r>
            <a:r>
              <a:rPr lang="ru-RU" sz="3600" i="1" u="sng" dirty="0" err="1" smtClean="0"/>
              <a:t>дівчат</a:t>
            </a:r>
            <a:r>
              <a:rPr lang="ru-RU" sz="3600" i="1" u="sng" dirty="0"/>
              <a:t> </a:t>
            </a:r>
            <a:r>
              <a:rPr lang="ru-RU" sz="3600" i="1" dirty="0" smtClean="0"/>
              <a:t>=(9,99*вага(кг)</a:t>
            </a:r>
            <a:r>
              <a:rPr lang="en-US" sz="3600" i="1" dirty="0" smtClean="0"/>
              <a:t>+6,25*</a:t>
            </a:r>
            <a:r>
              <a:rPr lang="ru-RU" sz="3600" i="1" dirty="0" err="1" smtClean="0"/>
              <a:t>зріст</a:t>
            </a:r>
            <a:r>
              <a:rPr lang="ru-RU" sz="3600" i="1" dirty="0" smtClean="0"/>
              <a:t>(см) </a:t>
            </a:r>
            <a:r>
              <a:rPr lang="en-US" sz="3600" i="1" dirty="0" smtClean="0"/>
              <a:t>-4,92*</a:t>
            </a:r>
            <a:r>
              <a:rPr lang="ru-RU" sz="3600" i="1" dirty="0" err="1" smtClean="0"/>
              <a:t>вік</a:t>
            </a:r>
            <a:r>
              <a:rPr lang="en-US" sz="3600" i="1" dirty="0" smtClean="0"/>
              <a:t>-161)*</a:t>
            </a:r>
            <a:r>
              <a:rPr lang="ru-RU" sz="3600" i="1" dirty="0" err="1" smtClean="0"/>
              <a:t>к.ф.а</a:t>
            </a:r>
            <a:r>
              <a:rPr lang="ru-RU" sz="3600" i="1" dirty="0" smtClean="0"/>
              <a:t>.</a:t>
            </a:r>
            <a:r>
              <a:rPr lang="en-US" sz="3600" i="1" dirty="0" smtClean="0"/>
              <a:t>+450</a:t>
            </a:r>
            <a:endParaRPr lang="uk-UA" sz="3600" i="1" dirty="0" smtClean="0"/>
          </a:p>
          <a:p>
            <a:r>
              <a:rPr lang="uk-UA" sz="3600" i="1" u="sng" dirty="0" smtClean="0"/>
              <a:t>Для хлопців </a:t>
            </a:r>
            <a:r>
              <a:rPr lang="ru-RU" sz="3600" i="1" dirty="0" smtClean="0"/>
              <a:t>=(9,99*вага(кг)</a:t>
            </a:r>
            <a:r>
              <a:rPr lang="en-US" sz="3600" i="1" dirty="0" smtClean="0"/>
              <a:t>+6,25*</a:t>
            </a:r>
            <a:r>
              <a:rPr lang="ru-RU" sz="3600" i="1" dirty="0" err="1" smtClean="0"/>
              <a:t>зріст</a:t>
            </a:r>
            <a:r>
              <a:rPr lang="ru-RU" sz="3600" i="1" dirty="0" smtClean="0"/>
              <a:t>(см)</a:t>
            </a:r>
            <a:r>
              <a:rPr lang="en-US" sz="3600" i="1" dirty="0" smtClean="0"/>
              <a:t>-4,92*</a:t>
            </a:r>
            <a:r>
              <a:rPr lang="ru-RU" sz="3600" i="1" dirty="0" err="1" smtClean="0"/>
              <a:t>вік</a:t>
            </a:r>
            <a:r>
              <a:rPr lang="en-US" sz="3600" i="1" dirty="0" smtClean="0"/>
              <a:t>-5)*</a:t>
            </a:r>
            <a:r>
              <a:rPr lang="ru-RU" sz="3600" i="1" dirty="0" err="1" smtClean="0"/>
              <a:t>к.ф.а</a:t>
            </a:r>
            <a:r>
              <a:rPr lang="ru-RU" sz="3600" i="1" dirty="0" smtClean="0"/>
              <a:t>.</a:t>
            </a:r>
            <a:r>
              <a:rPr lang="en-US" sz="3600" i="1" dirty="0" smtClean="0"/>
              <a:t>+450</a:t>
            </a:r>
            <a:endParaRPr lang="ru-RU" sz="36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C769-488C-45F2-ADB4-A9B78EC2D4FD}" type="slidenum">
              <a:rPr lang="ru-RU" sz="1600" smtClean="0">
                <a:solidFill>
                  <a:schemeClr val="tx1"/>
                </a:solidFill>
              </a:rPr>
              <a:t>9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796</Words>
  <Application>Microsoft Office PowerPoint</Application>
  <PresentationFormat>Широкоэкранный</PresentationFormat>
  <Paragraphs>165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МАТЕМАТИЧНЕ МОДЕЛЮВАННЯ  РАЦІОНУ ПІДЛІТКІВ </vt:lpstr>
      <vt:lpstr>Презентация PowerPoint</vt:lpstr>
      <vt:lpstr>Гіпотеза</vt:lpstr>
      <vt:lpstr>Мікроелементи</vt:lpstr>
      <vt:lpstr>Презентация PowerPoint</vt:lpstr>
      <vt:lpstr>Вітаміни</vt:lpstr>
      <vt:lpstr>Презентация PowerPoint</vt:lpstr>
      <vt:lpstr>Презентация PowerPoint</vt:lpstr>
      <vt:lpstr>Формула для розрахунку енергетичного балансу раціону підлітка</vt:lpstr>
      <vt:lpstr>Принцип розрахунку енергетичної цінності, отриманої з нутрієнтів</vt:lpstr>
      <vt:lpstr>Структура енергетичного вмісту нутрієнтів</vt:lpstr>
      <vt:lpstr>Співвідношення нутрієнтів у харчовому раціоні</vt:lpstr>
      <vt:lpstr>Підбір об’єктів харчового раціону</vt:lpstr>
      <vt:lpstr>Презентация PowerPoint</vt:lpstr>
      <vt:lpstr>Презентация PowerPoint</vt:lpstr>
      <vt:lpstr>  Результати. Отриманий раціон відповідає наступній структурі </vt:lpstr>
      <vt:lpstr>Отримана математична модель в загальному  практично відповідає теоретично розрахованій </vt:lpstr>
      <vt:lpstr>Презентация PowerPoint</vt:lpstr>
      <vt:lpstr>Презентация PowerPoint</vt:lpstr>
      <vt:lpstr>Презентация PowerPoint</vt:lpstr>
      <vt:lpstr>  Висновки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МАТЕМАТИЧНЕ МОДЕЛЮВАННЯ  РАЦІОНУ ПІДЛІТКІВ </dc:title>
  <dc:creator>user</dc:creator>
  <cp:lastModifiedBy>user</cp:lastModifiedBy>
  <cp:revision>49</cp:revision>
  <dcterms:created xsi:type="dcterms:W3CDTF">2015-06-27T09:31:00Z</dcterms:created>
  <dcterms:modified xsi:type="dcterms:W3CDTF">2015-06-28T11:59:52Z</dcterms:modified>
</cp:coreProperties>
</file>