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8"/>
  </p:notesMasterIdLst>
  <p:sldIdLst>
    <p:sldId id="256" r:id="rId2"/>
    <p:sldId id="268" r:id="rId3"/>
    <p:sldId id="258" r:id="rId4"/>
    <p:sldId id="257" r:id="rId5"/>
    <p:sldId id="277" r:id="rId6"/>
    <p:sldId id="260" r:id="rId7"/>
    <p:sldId id="261" r:id="rId8"/>
    <p:sldId id="266" r:id="rId9"/>
    <p:sldId id="267" r:id="rId10"/>
    <p:sldId id="262" r:id="rId11"/>
    <p:sldId id="263" r:id="rId12"/>
    <p:sldId id="264" r:id="rId13"/>
    <p:sldId id="265" r:id="rId14"/>
    <p:sldId id="269" r:id="rId15"/>
    <p:sldId id="270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3229"/>
    <a:srgbClr val="E98751"/>
    <a:srgbClr val="E35F45"/>
    <a:srgbClr val="F4BF78"/>
    <a:srgbClr val="D97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BBBA8-BB96-455F-AEC2-95F80DAA42FA}" type="datetimeFigureOut">
              <a:rPr lang="ru-RU" smtClean="0"/>
              <a:t>28.06.2015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A009F-C197-444C-93B2-749C6F27B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16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A009F-C197-444C-93B2-749C6F27BAE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4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C6063-58D0-42F5-98AE-1F026E3575E7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485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4F4E6-7502-4090-8424-029317C5C619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02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CC410-C36D-4762-A935-EE7B31D9FB71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9857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927E-2DEC-46E3-B7AE-85FCA675298B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698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01F25-ED28-4574-A8ED-7E779E1FBF36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190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0AB0C-2DDD-4260-A120-F42DC02BC601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0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5B86D-B182-4A87-9C5B-161982074BDB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885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2C7C4-1806-4A07-A4EF-84062EA61A84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7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F20B4-E2D2-42E9-8761-5367B93A344C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4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09B34-03DC-4648-91DA-6E0BEBDF6F21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60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7710-F12B-4B12-82EC-BABC2A038EAE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85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FF7BA-F4DB-4168-B95F-5349DDAF2858}" type="datetime1">
              <a:rPr lang="ru-RU" smtClean="0"/>
              <a:t>28.06.2015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233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99E5-8A09-45CC-8DEA-E85348FC7151}" type="datetime1">
              <a:rPr lang="ru-RU" smtClean="0"/>
              <a:t>28.06.2015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077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CAF21-A236-4236-A8A1-D626E18500D3}" type="datetime1">
              <a:rPr lang="ru-RU" smtClean="0"/>
              <a:t>28.06.2015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4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90D97-6467-4085-96FE-3765DEA831F5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737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E9082-5A3D-48FC-88D8-C6C232CDEDE2}" type="datetime1">
              <a:rPr lang="ru-RU" smtClean="0"/>
              <a:t>28.06.2015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306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8D986-4D88-4FE5-9A86-58754C7E7B21}" type="datetime1">
              <a:rPr lang="ru-RU" smtClean="0"/>
              <a:t>28.06.2015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646998-18A9-4490-8193-60097140D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349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8794" y="1944710"/>
            <a:ext cx="8603088" cy="1925822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C00000"/>
                </a:solidFill>
              </a:rPr>
              <a:t>Причини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зміни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показників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аналізу</a:t>
            </a:r>
            <a:r>
              <a:rPr lang="uk-UA" i="1" dirty="0" smtClean="0">
                <a:solidFill>
                  <a:srgbClr val="C00000"/>
                </a:solidFill>
              </a:rPr>
              <a:t> </a:t>
            </a:r>
            <a:r>
              <a:rPr lang="uk-UA" b="1" i="1" dirty="0" smtClean="0">
                <a:solidFill>
                  <a:srgbClr val="C00000"/>
                </a:solidFill>
              </a:rPr>
              <a:t>крові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899206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Напрямок: фізіологія людини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Роботу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виконали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Дмитрюкова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Софія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ХГ№116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Фадєєва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Анастасія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Харків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ХГ№116</a:t>
            </a:r>
          </a:p>
          <a:p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Кудрявих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Поліна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м.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Сєверодонецьк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Лисичанське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державне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медичне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училище 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9408" y="206061"/>
            <a:ext cx="686443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Міністерство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освіти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і науки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endParaRPr lang="ru-RU" sz="22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Науковій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центр</a:t>
            </a:r>
          </a:p>
          <a:p>
            <a:pPr algn="ctr"/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Малої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академії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наук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України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80812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Основні причини зміни ШОЕ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15911" y="1519706"/>
            <a:ext cx="7572776" cy="160736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ШОЕ (</a:t>
            </a:r>
            <a:r>
              <a:rPr lang="ru-RU" dirty="0" err="1" smtClean="0"/>
              <a:t>більше</a:t>
            </a:r>
            <a:r>
              <a:rPr lang="ru-RU" dirty="0" smtClean="0"/>
              <a:t> 100 мм/год) </a:t>
            </a:r>
            <a:r>
              <a:rPr lang="ru-RU" dirty="0" err="1" smtClean="0"/>
              <a:t>характерні</a:t>
            </a:r>
            <a:r>
              <a:rPr lang="ru-RU" dirty="0" smtClean="0"/>
              <a:t> для </a:t>
            </a:r>
            <a:r>
              <a:rPr lang="ru-RU" dirty="0" err="1" smtClean="0"/>
              <a:t>інфекційних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:</a:t>
            </a:r>
          </a:p>
          <a:p>
            <a:pPr algn="ctr"/>
            <a:r>
              <a:rPr lang="ru-RU" dirty="0" smtClean="0"/>
              <a:t>ГРВІ, </a:t>
            </a:r>
            <a:r>
              <a:rPr lang="ru-RU" dirty="0" err="1" smtClean="0"/>
              <a:t>грипу</a:t>
            </a:r>
            <a:r>
              <a:rPr lang="ru-RU" dirty="0" smtClean="0"/>
              <a:t>, гаймориту, </a:t>
            </a:r>
            <a:r>
              <a:rPr lang="ru-RU" dirty="0" err="1" smtClean="0"/>
              <a:t>бронхітів</a:t>
            </a:r>
            <a:r>
              <a:rPr lang="ru-RU" dirty="0" smtClean="0"/>
              <a:t>, </a:t>
            </a:r>
            <a:r>
              <a:rPr lang="ru-RU" dirty="0" err="1" smtClean="0"/>
              <a:t>пневмоній</a:t>
            </a:r>
            <a:r>
              <a:rPr lang="ru-RU" dirty="0" smtClean="0"/>
              <a:t>, </a:t>
            </a:r>
            <a:r>
              <a:rPr lang="ru-RU" dirty="0" err="1" smtClean="0"/>
              <a:t>туберкульозу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;</a:t>
            </a:r>
          </a:p>
          <a:p>
            <a:pPr algn="ctr"/>
            <a:r>
              <a:rPr lang="ru-RU" dirty="0" err="1" smtClean="0"/>
              <a:t>інфекцій</a:t>
            </a:r>
            <a:r>
              <a:rPr lang="ru-RU" dirty="0" smtClean="0"/>
              <a:t> </a:t>
            </a:r>
            <a:r>
              <a:rPr lang="ru-RU" dirty="0" err="1" smtClean="0"/>
              <a:t>сечовивідних</a:t>
            </a:r>
            <a:r>
              <a:rPr lang="ru-RU" dirty="0" smtClean="0"/>
              <a:t> </a:t>
            </a:r>
            <a:r>
              <a:rPr lang="ru-RU" dirty="0" err="1" smtClean="0"/>
              <a:t>шляхів</a:t>
            </a:r>
            <a:r>
              <a:rPr lang="ru-RU" dirty="0" smtClean="0"/>
              <a:t> (</a:t>
            </a:r>
            <a:r>
              <a:rPr lang="ru-RU" dirty="0" err="1" smtClean="0"/>
              <a:t>пієлонефрит</a:t>
            </a:r>
            <a:r>
              <a:rPr lang="ru-RU" dirty="0" smtClean="0"/>
              <a:t>, цистит);</a:t>
            </a:r>
          </a:p>
          <a:p>
            <a:pPr algn="ctr"/>
            <a:r>
              <a:rPr lang="ru-RU" dirty="0" err="1" smtClean="0"/>
              <a:t>вірусних</a:t>
            </a:r>
            <a:r>
              <a:rPr lang="ru-RU" dirty="0" smtClean="0"/>
              <a:t> </a:t>
            </a:r>
            <a:r>
              <a:rPr lang="ru-RU" dirty="0" err="1" smtClean="0"/>
              <a:t>гепатитів</a:t>
            </a:r>
            <a:r>
              <a:rPr lang="ru-RU" dirty="0" smtClean="0"/>
              <a:t> та </a:t>
            </a:r>
            <a:r>
              <a:rPr lang="ru-RU" dirty="0" err="1" smtClean="0"/>
              <a:t>грибкових</a:t>
            </a:r>
            <a:r>
              <a:rPr lang="ru-RU" dirty="0" smtClean="0"/>
              <a:t> </a:t>
            </a:r>
            <a:r>
              <a:rPr lang="ru-RU" dirty="0" err="1" smtClean="0"/>
              <a:t>інфекцій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056068" y="3187740"/>
            <a:ext cx="7502550" cy="167425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dirty="0" err="1"/>
              <a:t>З</a:t>
            </a:r>
            <a:r>
              <a:rPr lang="ru-RU" dirty="0" err="1" smtClean="0"/>
              <a:t>ахворювання</a:t>
            </a:r>
            <a:r>
              <a:rPr lang="ru-RU" dirty="0" smtClean="0"/>
              <a:t> в </a:t>
            </a:r>
            <a:r>
              <a:rPr lang="ru-RU" dirty="0" err="1" smtClean="0"/>
              <a:t>патогенезі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та некроз тканин- </a:t>
            </a:r>
            <a:r>
              <a:rPr lang="ru-RU" dirty="0" err="1" smtClean="0"/>
              <a:t>інфаркт</a:t>
            </a:r>
            <a:r>
              <a:rPr lang="ru-RU" dirty="0" smtClean="0"/>
              <a:t>, </a:t>
            </a:r>
            <a:r>
              <a:rPr lang="ru-RU" dirty="0" err="1" smtClean="0"/>
              <a:t>інсульт</a:t>
            </a:r>
            <a:r>
              <a:rPr lang="ru-RU" dirty="0" smtClean="0"/>
              <a:t>, </a:t>
            </a:r>
            <a:r>
              <a:rPr lang="ru-RU" dirty="0" err="1" smtClean="0"/>
              <a:t>злоякісні</a:t>
            </a:r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, </a:t>
            </a:r>
            <a:r>
              <a:rPr lang="ru-RU" dirty="0" err="1" smtClean="0"/>
              <a:t>туберкульоз</a:t>
            </a:r>
            <a:endParaRPr lang="ru-RU" dirty="0"/>
          </a:p>
        </p:txBody>
      </p:sp>
      <p:sp>
        <p:nvSpPr>
          <p:cNvPr id="28" name="Стрелка вниз 27"/>
          <p:cNvSpPr/>
          <p:nvPr/>
        </p:nvSpPr>
        <p:spPr>
          <a:xfrm>
            <a:off x="6632620" y="2807594"/>
            <a:ext cx="708338" cy="746975"/>
          </a:xfrm>
          <a:prstGeom prst="downArrow">
            <a:avLst/>
          </a:prstGeom>
          <a:solidFill>
            <a:srgbClr val="E35F45"/>
          </a:solidFill>
          <a:ln>
            <a:solidFill>
              <a:srgbClr val="8B322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945922" y="4940697"/>
            <a:ext cx="7328079" cy="1725577"/>
          </a:xfrm>
          <a:prstGeom prst="roundRect">
            <a:avLst/>
          </a:prstGeom>
          <a:solidFill>
            <a:srgbClr val="E35F4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uk-UA" dirty="0" smtClean="0"/>
              <a:t>Системні захворювання сполучної тканини 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7850280" y="4469188"/>
            <a:ext cx="708338" cy="785611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8B322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4" name="Номер слайда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7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Вплив їжі на формені елементи крові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666" y="1468735"/>
            <a:ext cx="1922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Лейкоцити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8638" y="1468733"/>
            <a:ext cx="20473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Еритроцити: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28092" y="1468734"/>
            <a:ext cx="2132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/>
              <a:t>Тромбоцити:</a:t>
            </a:r>
            <a:endParaRPr lang="ru-RU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0952" y="2021983"/>
            <a:ext cx="2783049" cy="21733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85" y="1930398"/>
            <a:ext cx="2719573" cy="226489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244" y="4195292"/>
            <a:ext cx="3174846" cy="22358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52" y="4195291"/>
            <a:ext cx="2779760" cy="196987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666" y="2021983"/>
            <a:ext cx="2897744" cy="21733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666" y="4185333"/>
            <a:ext cx="2912184" cy="1979833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Вплив спирту на формені елементи крові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" y="1680691"/>
            <a:ext cx="4611312" cy="390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980" y="3141261"/>
            <a:ext cx="4944811" cy="3517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7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Вплив нікотину на формені елементи крові 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2" y="1270000"/>
            <a:ext cx="4137995" cy="3103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263" y="2381102"/>
            <a:ext cx="4662809" cy="3504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282" y="3862275"/>
            <a:ext cx="4148205" cy="310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7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Зміна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r>
              <a:rPr lang="uk-UA" b="1" dirty="0" smtClean="0">
                <a:solidFill>
                  <a:srgbClr val="C00000"/>
                </a:solidFill>
              </a:rPr>
              <a:t>показників аналізу крові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630201"/>
              </p:ext>
            </p:extLst>
          </p:nvPr>
        </p:nvGraphicFramePr>
        <p:xfrm>
          <a:off x="1146002" y="2303768"/>
          <a:ext cx="8128000" cy="3730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64471">
                <a:tc rowSpan="2">
                  <a:txBody>
                    <a:bodyPr/>
                    <a:lstStyle/>
                    <a:p>
                      <a:r>
                        <a:rPr lang="uk-UA" dirty="0" smtClean="0"/>
                        <a:t>           Людина</a:t>
                      </a:r>
                    </a:p>
                    <a:p>
                      <a:r>
                        <a:rPr lang="uk-UA" dirty="0" smtClean="0"/>
                        <a:t>Показник</a:t>
                      </a:r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Звички людини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29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Людина, що палить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Людина</a:t>
                      </a:r>
                      <a:r>
                        <a:rPr lang="uk-UA" baseline="0" dirty="0" smtClean="0"/>
                        <a:t>, що вживає алкоголь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Здорова людина</a:t>
                      </a:r>
                      <a:endParaRPr lang="ru-RU" dirty="0"/>
                    </a:p>
                  </a:txBody>
                  <a:tcPr/>
                </a:tc>
              </a:tr>
              <a:tr h="62908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</a:t>
                      </a:r>
                      <a:r>
                        <a:rPr lang="uk-UA" baseline="0" dirty="0" smtClean="0"/>
                        <a:t> еритроцитів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6*10</a:t>
                      </a:r>
                      <a:r>
                        <a:rPr lang="uk-UA" baseline="30000" dirty="0" smtClean="0"/>
                        <a:t>12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5,9*10</a:t>
                      </a:r>
                      <a:r>
                        <a:rPr lang="uk-UA" baseline="30000" dirty="0" smtClean="0"/>
                        <a:t>12</a:t>
                      </a:r>
                      <a:r>
                        <a:rPr lang="uk-UA" baseline="0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dirty="0" smtClean="0"/>
                        <a:t>5*10</a:t>
                      </a:r>
                      <a:r>
                        <a:rPr lang="uk-UA" sz="1800" baseline="30000" dirty="0" smtClean="0"/>
                        <a:t>12</a:t>
                      </a:r>
                      <a:r>
                        <a:rPr lang="uk-UA" sz="1800" dirty="0" smtClean="0"/>
                        <a:t>/л</a:t>
                      </a:r>
                      <a:endParaRPr lang="ru-RU" sz="1800" dirty="0"/>
                    </a:p>
                  </a:txBody>
                  <a:tcPr/>
                </a:tc>
              </a:tr>
              <a:tr h="629087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 лейкоцитів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10,1*10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3,9*10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6,8*10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</a:tr>
              <a:tr h="62617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Кількість</a:t>
                      </a:r>
                      <a:r>
                        <a:rPr lang="uk-UA" baseline="0" dirty="0" smtClean="0"/>
                        <a:t> тромбоцитів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325*10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168 * 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dirty="0" smtClean="0"/>
                        <a:t>/л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236*10</a:t>
                      </a:r>
                      <a:r>
                        <a:rPr lang="uk-UA" baseline="30000" dirty="0" smtClean="0"/>
                        <a:t>9</a:t>
                      </a:r>
                      <a:r>
                        <a:rPr lang="uk-UA" baseline="0" dirty="0" smtClean="0"/>
                        <a:t>/л</a:t>
                      </a:r>
                      <a:endParaRPr lang="ru-RU" dirty="0"/>
                    </a:p>
                  </a:txBody>
                  <a:tcPr/>
                </a:tc>
              </a:tr>
              <a:tr h="80409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ШОЕ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11мм/ч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12мм/ч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5мм/ч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1184856" y="2331076"/>
            <a:ext cx="1957589" cy="68258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0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Висновки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Під</a:t>
            </a:r>
            <a:r>
              <a:rPr lang="ru-RU" sz="2400" dirty="0" smtClean="0"/>
              <a:t> </a:t>
            </a:r>
            <a:r>
              <a:rPr lang="ru-RU" sz="2400" dirty="0"/>
              <a:t>час </a:t>
            </a:r>
            <a:r>
              <a:rPr lang="ru-RU" sz="2400" dirty="0" err="1"/>
              <a:t>роботи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виявлено</a:t>
            </a:r>
            <a:r>
              <a:rPr lang="ru-RU" sz="2400" dirty="0"/>
              <a:t>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пагубні</a:t>
            </a:r>
            <a:r>
              <a:rPr lang="ru-RU" sz="2400" dirty="0"/>
              <a:t> </a:t>
            </a:r>
            <a:r>
              <a:rPr lang="ru-RU" sz="2400" dirty="0" err="1"/>
              <a:t>звички</a:t>
            </a:r>
            <a:r>
              <a:rPr lang="ru-RU" sz="2400" dirty="0"/>
              <a:t> </a:t>
            </a:r>
            <a:r>
              <a:rPr lang="ru-RU" sz="2400" dirty="0" err="1"/>
              <a:t>мають</a:t>
            </a:r>
            <a:r>
              <a:rPr lang="ru-RU" sz="2400" dirty="0"/>
              <a:t> </a:t>
            </a:r>
            <a:r>
              <a:rPr lang="ru-RU" sz="2400" dirty="0" err="1"/>
              <a:t>дуже</a:t>
            </a:r>
            <a:r>
              <a:rPr lang="ru-RU" sz="2400" dirty="0"/>
              <a:t> </a:t>
            </a:r>
            <a:r>
              <a:rPr lang="ru-RU" sz="2400" dirty="0" err="1"/>
              <a:t>серйозний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на </a:t>
            </a:r>
            <a:r>
              <a:rPr lang="ru-RU" sz="2400" dirty="0" err="1"/>
              <a:t>показники</a:t>
            </a:r>
            <a:r>
              <a:rPr lang="ru-RU" sz="2400" dirty="0"/>
              <a:t> </a:t>
            </a:r>
            <a:r>
              <a:rPr lang="ru-RU" sz="2400" dirty="0" err="1"/>
              <a:t>загального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Обґрунтовано</a:t>
            </a:r>
            <a:r>
              <a:rPr lang="ru-RU" sz="2400" dirty="0" smtClean="0"/>
              <a:t> </a:t>
            </a:r>
            <a:r>
              <a:rPr lang="ru-RU" sz="2400" dirty="0"/>
              <a:t>причини </a:t>
            </a:r>
            <a:r>
              <a:rPr lang="ru-RU" sz="2400" dirty="0" err="1"/>
              <a:t>погіршення</a:t>
            </a:r>
            <a:r>
              <a:rPr lang="ru-RU" sz="2400" dirty="0"/>
              <a:t> стану </a:t>
            </a:r>
            <a:r>
              <a:rPr lang="ru-RU" sz="2400" dirty="0" err="1"/>
              <a:t>здоров’я</a:t>
            </a:r>
            <a:r>
              <a:rPr lang="ru-RU" sz="2400" dirty="0"/>
              <a:t>.</a:t>
            </a:r>
          </a:p>
          <a:p>
            <a:r>
              <a:rPr lang="ru-RU" sz="2400" dirty="0" err="1" smtClean="0"/>
              <a:t>Було</a:t>
            </a:r>
            <a:r>
              <a:rPr lang="ru-RU" sz="2400" dirty="0" smtClean="0"/>
              <a:t> </a:t>
            </a:r>
            <a:r>
              <a:rPr lang="ru-RU" sz="2400" dirty="0" err="1"/>
              <a:t>визначено</a:t>
            </a:r>
            <a:r>
              <a:rPr lang="ru-RU" sz="2400" dirty="0"/>
              <a:t> </a:t>
            </a:r>
            <a:r>
              <a:rPr lang="ru-RU" sz="2400" dirty="0" err="1"/>
              <a:t>вплив</a:t>
            </a:r>
            <a:r>
              <a:rPr lang="ru-RU" sz="2400" dirty="0"/>
              <a:t> алкоголю та </a:t>
            </a:r>
            <a:r>
              <a:rPr lang="ru-RU" sz="2400" dirty="0" err="1"/>
              <a:t>нікотину</a:t>
            </a:r>
            <a:r>
              <a:rPr lang="ru-RU" sz="2400" dirty="0"/>
              <a:t> на </a:t>
            </a:r>
            <a:r>
              <a:rPr lang="ru-RU" sz="2400" dirty="0" err="1"/>
              <a:t>формені</a:t>
            </a:r>
            <a:r>
              <a:rPr lang="ru-RU" sz="2400" dirty="0"/>
              <a:t> </a:t>
            </a:r>
            <a:r>
              <a:rPr lang="ru-RU" sz="2400" dirty="0" err="1"/>
              <a:t>елементи</a:t>
            </a:r>
            <a:r>
              <a:rPr lang="ru-RU" sz="2400" dirty="0"/>
              <a:t> </a:t>
            </a:r>
            <a:r>
              <a:rPr lang="ru-RU" sz="2400" dirty="0" err="1"/>
              <a:t>крові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1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7344" y="1262611"/>
            <a:ext cx="8596668" cy="691166"/>
          </a:xfrm>
        </p:spPr>
        <p:txBody>
          <a:bodyPr>
            <a:normAutofit fontScale="90000"/>
          </a:bodyPr>
          <a:lstStyle/>
          <a:p>
            <a:pPr algn="ctr"/>
            <a:r>
              <a:rPr lang="uk-UA" sz="5200" b="1" dirty="0" smtClean="0">
                <a:solidFill>
                  <a:schemeClr val="bg1"/>
                </a:solidFill>
              </a:rPr>
              <a:t>Дякуємо за увагу</a:t>
            </a:r>
            <a:r>
              <a:rPr lang="uk-UA" sz="5600" b="1" dirty="0" smtClean="0">
                <a:solidFill>
                  <a:schemeClr val="bg1"/>
                </a:solidFill>
              </a:rPr>
              <a:t>!</a:t>
            </a:r>
            <a:endParaRPr lang="ru-RU" sz="5600" b="1" dirty="0">
              <a:solidFill>
                <a:schemeClr val="bg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5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Актуальність</a:t>
            </a:r>
            <a:r>
              <a:rPr lang="uk-UA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47710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/>
              <a:t>У </a:t>
            </a:r>
            <a:r>
              <a:rPr lang="ru-RU" sz="3000" dirty="0" err="1"/>
              <a:t>сьогоденні</a:t>
            </a:r>
            <a:r>
              <a:rPr lang="ru-RU" sz="3000" dirty="0"/>
              <a:t> </a:t>
            </a:r>
            <a:r>
              <a:rPr lang="ru-RU" sz="3000" dirty="0" err="1"/>
              <a:t>дуже</a:t>
            </a:r>
            <a:r>
              <a:rPr lang="ru-RU" sz="3000" dirty="0"/>
              <a:t> актуальною є проблема </a:t>
            </a:r>
            <a:r>
              <a:rPr lang="ru-RU" sz="3000" dirty="0" err="1"/>
              <a:t>кров`яних</a:t>
            </a:r>
            <a:r>
              <a:rPr lang="ru-RU" sz="3000" dirty="0"/>
              <a:t> </a:t>
            </a:r>
            <a:r>
              <a:rPr lang="ru-RU" sz="3000" dirty="0" err="1"/>
              <a:t>мутацій</a:t>
            </a:r>
            <a:r>
              <a:rPr lang="ru-RU" sz="3000" dirty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почали </a:t>
            </a:r>
            <a:r>
              <a:rPr lang="ru-RU" sz="3000" dirty="0" err="1"/>
              <a:t>з`являтися</a:t>
            </a:r>
            <a:r>
              <a:rPr lang="ru-RU" sz="3000" dirty="0"/>
              <a:t> все </a:t>
            </a:r>
            <a:r>
              <a:rPr lang="ru-RU" sz="3000" dirty="0" err="1"/>
              <a:t>частіше</a:t>
            </a:r>
            <a:r>
              <a:rPr lang="ru-RU" sz="3000" dirty="0"/>
              <a:t>. Одними з причин </a:t>
            </a:r>
            <a:r>
              <a:rPr lang="ru-RU" sz="3000" dirty="0" err="1"/>
              <a:t>цих</a:t>
            </a:r>
            <a:r>
              <a:rPr lang="ru-RU" sz="3000" dirty="0"/>
              <a:t> </a:t>
            </a:r>
            <a:r>
              <a:rPr lang="ru-RU" sz="3000" dirty="0" err="1"/>
              <a:t>мутацій</a:t>
            </a:r>
            <a:r>
              <a:rPr lang="ru-RU" sz="3000" dirty="0"/>
              <a:t> </a:t>
            </a:r>
            <a:r>
              <a:rPr lang="ru-RU" sz="3000" dirty="0" err="1"/>
              <a:t>можуть</a:t>
            </a:r>
            <a:r>
              <a:rPr lang="ru-RU" sz="3000" dirty="0"/>
              <a:t> стати </a:t>
            </a:r>
            <a:r>
              <a:rPr lang="ru-RU" sz="3000" dirty="0" err="1"/>
              <a:t>пагубні</a:t>
            </a:r>
            <a:r>
              <a:rPr lang="ru-RU" sz="3000" dirty="0"/>
              <a:t> </a:t>
            </a:r>
            <a:r>
              <a:rPr lang="ru-RU" sz="3000" dirty="0" err="1"/>
              <a:t>звички</a:t>
            </a:r>
            <a:r>
              <a:rPr lang="ru-RU" sz="3000" dirty="0"/>
              <a:t> та </a:t>
            </a:r>
            <a:r>
              <a:rPr lang="ru-RU" sz="3000" dirty="0" err="1"/>
              <a:t>неправильне</a:t>
            </a:r>
            <a:r>
              <a:rPr lang="ru-RU" sz="3000" dirty="0"/>
              <a:t> </a:t>
            </a:r>
            <a:r>
              <a:rPr lang="ru-RU" sz="3000" dirty="0" err="1"/>
              <a:t>харчування</a:t>
            </a:r>
            <a:r>
              <a:rPr lang="ru-RU" sz="3000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1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Об</a:t>
            </a:r>
            <a:r>
              <a:rPr lang="en-US" b="1" dirty="0" smtClean="0">
                <a:solidFill>
                  <a:srgbClr val="C00000"/>
                </a:solidFill>
              </a:rPr>
              <a:t>’</a:t>
            </a:r>
            <a:r>
              <a:rPr lang="uk-UA" b="1" dirty="0" err="1" smtClean="0">
                <a:solidFill>
                  <a:srgbClr val="C00000"/>
                </a:solidFill>
              </a:rPr>
              <a:t>єкт</a:t>
            </a:r>
            <a:r>
              <a:rPr lang="uk-UA" b="1" dirty="0" smtClean="0">
                <a:solidFill>
                  <a:srgbClr val="C00000"/>
                </a:solidFill>
              </a:rPr>
              <a:t> та предмет дослідження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73487" y="1558344"/>
            <a:ext cx="9414457" cy="5318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8B3229"/>
                </a:solidFill>
              </a:rPr>
              <a:t>Об</a:t>
            </a:r>
            <a:r>
              <a:rPr lang="en-US" sz="2400" b="1" dirty="0" smtClean="0">
                <a:solidFill>
                  <a:srgbClr val="8B3229"/>
                </a:solidFill>
              </a:rPr>
              <a:t>’</a:t>
            </a:r>
            <a:r>
              <a:rPr lang="uk-UA" sz="2400" b="1" dirty="0" err="1" smtClean="0">
                <a:solidFill>
                  <a:srgbClr val="8B3229"/>
                </a:solidFill>
              </a:rPr>
              <a:t>єкт</a:t>
            </a:r>
            <a:r>
              <a:rPr lang="uk-UA" sz="2400" dirty="0" smtClean="0">
                <a:solidFill>
                  <a:srgbClr val="8B3229"/>
                </a:solidFill>
              </a:rPr>
              <a:t> </a:t>
            </a:r>
            <a:r>
              <a:rPr lang="uk-UA" sz="2400" b="1" dirty="0" smtClean="0">
                <a:solidFill>
                  <a:srgbClr val="8B3229"/>
                </a:solidFill>
              </a:rPr>
              <a:t>дослідження</a:t>
            </a:r>
            <a:r>
              <a:rPr lang="uk-UA" sz="2400" dirty="0" smtClean="0">
                <a:solidFill>
                  <a:srgbClr val="8B3229"/>
                </a:solidFill>
              </a:rPr>
              <a:t> -</a:t>
            </a:r>
            <a:r>
              <a:rPr lang="uk-UA" sz="2400" dirty="0" smtClean="0"/>
              <a:t> </a:t>
            </a:r>
            <a:r>
              <a:rPr lang="ru-RU" sz="2400" dirty="0" err="1" smtClean="0"/>
              <a:t>показники</a:t>
            </a:r>
            <a:r>
              <a:rPr lang="ru-RU" sz="2400" dirty="0" smtClean="0"/>
              <a:t> </a:t>
            </a:r>
            <a:r>
              <a:rPr lang="ru-RU" sz="2400" dirty="0" err="1"/>
              <a:t>загального</a:t>
            </a:r>
            <a:r>
              <a:rPr lang="ru-RU" sz="2400" dirty="0"/>
              <a:t> </a:t>
            </a:r>
            <a:r>
              <a:rPr lang="ru-RU" sz="2400" dirty="0" err="1"/>
              <a:t>аналізу</a:t>
            </a:r>
            <a:r>
              <a:rPr lang="ru-RU" sz="2400" dirty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8B3229"/>
                </a:solidFill>
              </a:rPr>
              <a:t>Предмет </a:t>
            </a:r>
            <a:r>
              <a:rPr lang="ru-RU" sz="2400" b="1" dirty="0" err="1" smtClean="0">
                <a:solidFill>
                  <a:srgbClr val="8B3229"/>
                </a:solidFill>
              </a:rPr>
              <a:t>дослідження</a:t>
            </a:r>
            <a:r>
              <a:rPr lang="ru-RU" sz="2400" dirty="0" smtClean="0">
                <a:solidFill>
                  <a:srgbClr val="8B3229"/>
                </a:solidFill>
              </a:rPr>
              <a:t> </a:t>
            </a:r>
            <a:r>
              <a:rPr lang="ru-RU" sz="2400" b="1" dirty="0">
                <a:solidFill>
                  <a:srgbClr val="8B3229"/>
                </a:solidFill>
              </a:rPr>
              <a:t>–</a:t>
            </a:r>
            <a:r>
              <a:rPr lang="ru-RU" sz="2400" dirty="0"/>
              <a:t> </a:t>
            </a:r>
            <a:r>
              <a:rPr lang="ru-RU" sz="2400" dirty="0" err="1"/>
              <a:t>фактори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впливають</a:t>
            </a:r>
            <a:r>
              <a:rPr lang="ru-RU" sz="2400" dirty="0"/>
              <a:t> на </a:t>
            </a:r>
            <a:r>
              <a:rPr lang="ru-RU" sz="2400" dirty="0" err="1" smtClean="0"/>
              <a:t>зміну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показників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загального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аналізу</a:t>
            </a:r>
            <a:r>
              <a:rPr lang="ru-RU" sz="2400" dirty="0" smtClean="0"/>
              <a:t> </a:t>
            </a:r>
            <a:r>
              <a:rPr lang="ru-RU" sz="2400" dirty="0" err="1" smtClean="0"/>
              <a:t>крові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132" y="2986228"/>
            <a:ext cx="5192728" cy="3890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6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Мета і завдання дослідження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98578"/>
            <a:ext cx="8372481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8B3229"/>
                </a:solidFill>
              </a:rPr>
              <a:t>Мета:</a:t>
            </a:r>
            <a:r>
              <a:rPr lang="ru-RU" sz="3000" dirty="0" smtClean="0"/>
              <a:t> </a:t>
            </a:r>
            <a:r>
              <a:rPr lang="ru-RU" sz="3000" dirty="0" err="1" smtClean="0"/>
              <a:t>дослідити</a:t>
            </a:r>
            <a:r>
              <a:rPr lang="ru-RU" sz="3000" dirty="0" smtClean="0"/>
              <a:t> </a:t>
            </a:r>
            <a:r>
              <a:rPr lang="ru-RU" sz="3000" dirty="0" err="1" smtClean="0"/>
              <a:t>чинники</a:t>
            </a:r>
            <a:r>
              <a:rPr lang="ru-RU" sz="3000" dirty="0" smtClean="0"/>
              <a:t>, </a:t>
            </a:r>
            <a:r>
              <a:rPr lang="ru-RU" sz="3000" dirty="0" err="1"/>
              <a:t>які</a:t>
            </a:r>
            <a:r>
              <a:rPr lang="ru-RU" sz="3000" dirty="0"/>
              <a:t> </a:t>
            </a:r>
            <a:r>
              <a:rPr lang="ru-RU" sz="3000" dirty="0" err="1"/>
              <a:t>впливають</a:t>
            </a:r>
            <a:r>
              <a:rPr lang="ru-RU" sz="3000" dirty="0"/>
              <a:t> на склад </a:t>
            </a:r>
            <a:r>
              <a:rPr lang="ru-RU" sz="3000" dirty="0" err="1"/>
              <a:t>крові</a:t>
            </a:r>
            <a:r>
              <a:rPr lang="ru-RU" sz="3000" dirty="0"/>
              <a:t> та </a:t>
            </a:r>
            <a:r>
              <a:rPr lang="ru-RU" sz="3000" dirty="0" err="1"/>
              <a:t>показники</a:t>
            </a:r>
            <a:r>
              <a:rPr lang="ru-RU" sz="3000" dirty="0"/>
              <a:t> </a:t>
            </a:r>
            <a:r>
              <a:rPr lang="ru-RU" sz="3000" dirty="0" err="1"/>
              <a:t>загального</a:t>
            </a:r>
            <a:r>
              <a:rPr lang="ru-RU" sz="3000" dirty="0"/>
              <a:t> </a:t>
            </a:r>
            <a:r>
              <a:rPr lang="ru-RU" sz="3000" dirty="0" err="1"/>
              <a:t>аналізу</a:t>
            </a:r>
            <a:r>
              <a:rPr lang="ru-RU" sz="3000" dirty="0"/>
              <a:t> </a:t>
            </a:r>
            <a:r>
              <a:rPr lang="ru-RU" sz="3000" dirty="0" err="1" smtClean="0"/>
              <a:t>крові</a:t>
            </a:r>
            <a:r>
              <a:rPr lang="ru-RU" sz="3000" dirty="0" smtClean="0"/>
              <a:t>.</a:t>
            </a:r>
          </a:p>
          <a:p>
            <a:pPr marL="0" indent="0">
              <a:buNone/>
            </a:pPr>
            <a:r>
              <a:rPr lang="ru-RU" sz="3000" b="1" dirty="0" err="1" smtClean="0">
                <a:solidFill>
                  <a:srgbClr val="8B3229"/>
                </a:solidFill>
              </a:rPr>
              <a:t>Завдання</a:t>
            </a:r>
            <a:r>
              <a:rPr lang="ru-RU" sz="3000" b="1" dirty="0">
                <a:solidFill>
                  <a:srgbClr val="8B3229"/>
                </a:solidFill>
              </a:rPr>
              <a:t>:</a:t>
            </a:r>
            <a:r>
              <a:rPr lang="ru-RU" sz="3000" b="1" dirty="0" smtClean="0">
                <a:solidFill>
                  <a:srgbClr val="8B3229"/>
                </a:solidFill>
              </a:rPr>
              <a:t> </a:t>
            </a:r>
          </a:p>
          <a:p>
            <a:r>
              <a:rPr lang="ru-RU" sz="3000" dirty="0"/>
              <a:t>за </a:t>
            </a:r>
            <a:r>
              <a:rPr lang="ru-RU" sz="3000" dirty="0" err="1"/>
              <a:t>допомогою</a:t>
            </a:r>
            <a:r>
              <a:rPr lang="ru-RU" sz="3000" dirty="0"/>
              <a:t> </a:t>
            </a:r>
            <a:r>
              <a:rPr lang="ru-RU" sz="3000" dirty="0" err="1"/>
              <a:t>огляду</a:t>
            </a:r>
            <a:r>
              <a:rPr lang="ru-RU" sz="3000" dirty="0"/>
              <a:t> </a:t>
            </a:r>
            <a:r>
              <a:rPr lang="ru-RU" sz="3000" dirty="0" err="1"/>
              <a:t>літератури</a:t>
            </a:r>
            <a:r>
              <a:rPr lang="ru-RU" sz="3000" dirty="0"/>
              <a:t> </a:t>
            </a:r>
            <a:r>
              <a:rPr lang="ru-RU" sz="3000" dirty="0" err="1"/>
              <a:t>визначити</a:t>
            </a:r>
            <a:r>
              <a:rPr lang="ru-RU" sz="3000" dirty="0"/>
              <a:t> </a:t>
            </a:r>
            <a:r>
              <a:rPr lang="ru-RU" sz="3000" dirty="0" err="1"/>
              <a:t>найвпливовіші</a:t>
            </a:r>
            <a:r>
              <a:rPr lang="ru-RU" sz="3000" dirty="0"/>
              <a:t> </a:t>
            </a:r>
            <a:r>
              <a:rPr lang="ru-RU" sz="3000" dirty="0" err="1"/>
              <a:t>чинники</a:t>
            </a:r>
            <a:r>
              <a:rPr lang="ru-RU" sz="3000" dirty="0"/>
              <a:t>;</a:t>
            </a:r>
          </a:p>
          <a:p>
            <a:r>
              <a:rPr lang="ru-RU" sz="3000" dirty="0" err="1"/>
              <a:t>визначити</a:t>
            </a:r>
            <a:r>
              <a:rPr lang="ru-RU" sz="3000" dirty="0"/>
              <a:t> </a:t>
            </a:r>
            <a:r>
              <a:rPr lang="ru-RU" sz="3000" dirty="0" err="1"/>
              <a:t>вплив</a:t>
            </a:r>
            <a:r>
              <a:rPr lang="ru-RU" sz="3000" dirty="0"/>
              <a:t> </a:t>
            </a:r>
            <a:r>
              <a:rPr lang="ru-RU" sz="3000" dirty="0" err="1"/>
              <a:t>пагубних</a:t>
            </a:r>
            <a:r>
              <a:rPr lang="ru-RU" sz="3000" dirty="0"/>
              <a:t> </a:t>
            </a:r>
            <a:r>
              <a:rPr lang="ru-RU" sz="3000" dirty="0" err="1"/>
              <a:t>факторів</a:t>
            </a:r>
            <a:r>
              <a:rPr lang="ru-RU" sz="3000" dirty="0"/>
              <a:t> на </a:t>
            </a:r>
            <a:r>
              <a:rPr lang="ru-RU" sz="3000" dirty="0" err="1"/>
              <a:t>формені</a:t>
            </a:r>
            <a:r>
              <a:rPr lang="ru-RU" sz="3000" dirty="0"/>
              <a:t> </a:t>
            </a:r>
            <a:r>
              <a:rPr lang="ru-RU" sz="3000" dirty="0" err="1"/>
              <a:t>елементи</a:t>
            </a:r>
            <a:r>
              <a:rPr lang="ru-RU" sz="3000" dirty="0"/>
              <a:t> </a:t>
            </a:r>
            <a:r>
              <a:rPr lang="ru-RU" sz="3000" dirty="0" err="1"/>
              <a:t>крові</a:t>
            </a:r>
            <a:r>
              <a:rPr lang="ru-RU" sz="3000" dirty="0" smtClean="0"/>
              <a:t>;</a:t>
            </a:r>
            <a:endParaRPr lang="ru-RU" sz="3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1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Гіпотеза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78009"/>
            <a:ext cx="8596668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 smtClean="0"/>
              <a:t>Людина, що вживає алкоголь та палить має більший ризик </a:t>
            </a:r>
            <a:r>
              <a:rPr lang="uk-UA" sz="3200" dirty="0" err="1" smtClean="0"/>
              <a:t>закупорення</a:t>
            </a:r>
            <a:r>
              <a:rPr lang="uk-UA" sz="3200" dirty="0" smtClean="0"/>
              <a:t> судин, аніж здорова людина.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499" y="2987497"/>
            <a:ext cx="5580912" cy="387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4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583842"/>
            <a:ext cx="8596668" cy="13208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Матеріали та методи дослідження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183" y="1468192"/>
            <a:ext cx="8848999" cy="41481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b="1" dirty="0" smtClean="0">
                <a:solidFill>
                  <a:srgbClr val="8B3229"/>
                </a:solidFill>
              </a:rPr>
              <a:t>Методи</a:t>
            </a:r>
            <a:r>
              <a:rPr lang="uk-UA" sz="2400" dirty="0" smtClean="0">
                <a:solidFill>
                  <a:srgbClr val="8B3229"/>
                </a:solidFill>
              </a:rPr>
              <a:t>: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Аналітичний;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Експериментальний;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Мікроскопічний. </a:t>
            </a:r>
          </a:p>
          <a:p>
            <a:endParaRPr lang="uk-UA" sz="2000" dirty="0" smtClean="0">
              <a:solidFill>
                <a:srgbClr val="002060"/>
              </a:solidFill>
            </a:endParaRP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Дослідження факторів, що впливають на формені елементи крові;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Оцінка та аналіз результатів;</a:t>
            </a:r>
          </a:p>
          <a:p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Проведення лабораторних досліджень</a:t>
            </a:r>
          </a:p>
          <a:p>
            <a:endParaRPr lang="uk-UA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092" y="3311442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8B3229"/>
                </a:solidFill>
              </a:rPr>
              <a:t>Програма досліджень передбачала:</a:t>
            </a:r>
            <a:endParaRPr lang="ru-RU" sz="2400" b="1" dirty="0">
              <a:solidFill>
                <a:srgbClr val="8B3229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9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uk-UA" b="1" dirty="0">
                <a:solidFill>
                  <a:srgbClr val="C00000"/>
                </a:solidFill>
              </a:rPr>
              <a:t>Загально-клінічний аналіз крові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087154" y="2381161"/>
            <a:ext cx="555200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500" b="1" dirty="0" smtClean="0">
                <a:solidFill>
                  <a:srgbClr val="8B3229"/>
                </a:solidFill>
              </a:rPr>
              <a:t>Основні показники, які ми визначали:</a:t>
            </a:r>
            <a:endParaRPr lang="ru-RU" sz="2500" b="1" dirty="0">
              <a:solidFill>
                <a:srgbClr val="8B3229"/>
              </a:solidFill>
            </a:endParaRPr>
          </a:p>
          <a:p>
            <a:r>
              <a:rPr lang="ru-RU" sz="2500" dirty="0" err="1" smtClean="0"/>
              <a:t>кількість</a:t>
            </a:r>
            <a:r>
              <a:rPr lang="ru-RU" sz="2500" dirty="0" smtClean="0"/>
              <a:t> </a:t>
            </a:r>
            <a:r>
              <a:rPr lang="ru-RU" sz="2500" dirty="0" err="1"/>
              <a:t>лейкоцитів</a:t>
            </a:r>
            <a:r>
              <a:rPr lang="ru-RU" sz="2500" dirty="0"/>
              <a:t>;</a:t>
            </a:r>
          </a:p>
          <a:p>
            <a:r>
              <a:rPr lang="ru-RU" sz="2500" dirty="0" err="1" smtClean="0"/>
              <a:t>кількість</a:t>
            </a:r>
            <a:r>
              <a:rPr lang="ru-RU" sz="2500" dirty="0" smtClean="0"/>
              <a:t> </a:t>
            </a:r>
            <a:r>
              <a:rPr lang="ru-RU" sz="2500" dirty="0" err="1"/>
              <a:t>еритроцитів</a:t>
            </a:r>
            <a:r>
              <a:rPr lang="ru-RU" sz="2500" dirty="0"/>
              <a:t>;</a:t>
            </a:r>
          </a:p>
          <a:p>
            <a:r>
              <a:rPr lang="ru-RU" sz="2500" dirty="0" err="1" smtClean="0"/>
              <a:t>швидкість</a:t>
            </a:r>
            <a:r>
              <a:rPr lang="ru-RU" sz="2500" dirty="0" smtClean="0"/>
              <a:t> </a:t>
            </a:r>
            <a:r>
              <a:rPr lang="ru-RU" sz="2500" dirty="0" err="1"/>
              <a:t>осідання</a:t>
            </a:r>
            <a:r>
              <a:rPr lang="ru-RU" sz="2500" dirty="0"/>
              <a:t> </a:t>
            </a:r>
            <a:r>
              <a:rPr lang="ru-RU" sz="2500" dirty="0" err="1"/>
              <a:t>еритроцитів</a:t>
            </a:r>
            <a:r>
              <a:rPr lang="ru-RU" sz="2500" dirty="0"/>
              <a:t>;</a:t>
            </a:r>
          </a:p>
          <a:p>
            <a:r>
              <a:rPr lang="ru-RU" sz="2500" dirty="0" err="1" smtClean="0"/>
              <a:t>кількість</a:t>
            </a:r>
            <a:r>
              <a:rPr lang="ru-RU" sz="2500" dirty="0" smtClean="0"/>
              <a:t> </a:t>
            </a:r>
            <a:r>
              <a:rPr lang="ru-RU" sz="2500" dirty="0" err="1"/>
              <a:t>тромбоцитів</a:t>
            </a:r>
            <a:r>
              <a:rPr lang="ru-RU" sz="2500" dirty="0" smtClean="0"/>
              <a:t>.  </a:t>
            </a:r>
            <a:endParaRPr lang="ru-RU" sz="25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18" y="1814490"/>
            <a:ext cx="4909236" cy="368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5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Патології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кількості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формених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елементів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крові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94738" y="2121952"/>
            <a:ext cx="3697449" cy="3880773"/>
          </a:xfrm>
        </p:spPr>
        <p:txBody>
          <a:bodyPr>
            <a:normAutofit/>
          </a:bodyPr>
          <a:lstStyle/>
          <a:p>
            <a:r>
              <a:rPr lang="uk-UA" sz="3000" dirty="0"/>
              <a:t>л</a:t>
            </a:r>
            <a:r>
              <a:rPr lang="uk-UA" sz="3000" dirty="0" smtClean="0"/>
              <a:t>ейкоцитоз;</a:t>
            </a:r>
          </a:p>
          <a:p>
            <a:r>
              <a:rPr lang="uk-UA" sz="3000" dirty="0"/>
              <a:t>л</a:t>
            </a:r>
            <a:r>
              <a:rPr lang="uk-UA" sz="3000" dirty="0" smtClean="0"/>
              <a:t>ейкопенія;</a:t>
            </a:r>
          </a:p>
          <a:p>
            <a:r>
              <a:rPr lang="uk-UA" sz="3000" dirty="0" err="1"/>
              <a:t>е</a:t>
            </a:r>
            <a:r>
              <a:rPr lang="uk-UA" sz="3000" dirty="0" err="1" smtClean="0"/>
              <a:t>ритропенія</a:t>
            </a:r>
            <a:r>
              <a:rPr lang="uk-UA" sz="3000" dirty="0" smtClean="0"/>
              <a:t>;</a:t>
            </a:r>
          </a:p>
          <a:p>
            <a:r>
              <a:rPr lang="uk-UA" sz="3000" dirty="0" err="1" smtClean="0"/>
              <a:t>еритоцитоз</a:t>
            </a:r>
            <a:r>
              <a:rPr lang="uk-UA" sz="3000" dirty="0" smtClean="0"/>
              <a:t>;</a:t>
            </a:r>
          </a:p>
          <a:p>
            <a:r>
              <a:rPr lang="uk-UA" sz="3000" dirty="0" err="1"/>
              <a:t>т</a:t>
            </a:r>
            <a:r>
              <a:rPr lang="uk-UA" sz="3000" dirty="0" err="1" smtClean="0"/>
              <a:t>ромбоцитопенія</a:t>
            </a:r>
            <a:r>
              <a:rPr lang="uk-UA" sz="3000" dirty="0" smtClean="0"/>
              <a:t>;</a:t>
            </a:r>
          </a:p>
          <a:p>
            <a:r>
              <a:rPr lang="uk-UA" sz="3000" dirty="0" err="1"/>
              <a:t>т</a:t>
            </a:r>
            <a:r>
              <a:rPr lang="uk-UA" sz="3000" dirty="0" err="1" smtClean="0"/>
              <a:t>ромбоциноз</a:t>
            </a:r>
            <a:r>
              <a:rPr lang="uk-UA" sz="3000" dirty="0" smtClean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59" y="1930400"/>
            <a:ext cx="5715000" cy="4543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4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C00000"/>
                </a:solidFill>
              </a:rPr>
              <a:t>Патологія форми еритроцитів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1898" y="2072783"/>
            <a:ext cx="4334682" cy="4121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а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нормальні</a:t>
            </a:r>
            <a:r>
              <a:rPr lang="ru-RU" sz="2200" dirty="0" smtClean="0"/>
              <a:t> (</a:t>
            </a:r>
            <a:r>
              <a:rPr lang="ru-RU" sz="2200" dirty="0" err="1" smtClean="0"/>
              <a:t>дискоцити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б</a:t>
            </a:r>
            <a:r>
              <a:rPr lang="ru-RU" sz="2200" dirty="0" smtClean="0"/>
              <a:t> – </a:t>
            </a:r>
            <a:r>
              <a:rPr lang="ru-RU" sz="2200" dirty="0" err="1" smtClean="0"/>
              <a:t>мішкоподібні</a:t>
            </a:r>
            <a:r>
              <a:rPr lang="ru-RU" sz="2200" dirty="0" smtClean="0"/>
              <a:t> (</a:t>
            </a:r>
            <a:r>
              <a:rPr lang="ru-RU" sz="2200" dirty="0" err="1" smtClean="0"/>
              <a:t>платіцити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в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зірчасті</a:t>
            </a:r>
            <a:r>
              <a:rPr lang="ru-RU" sz="2200" dirty="0" smtClean="0"/>
              <a:t> (</a:t>
            </a:r>
            <a:r>
              <a:rPr lang="ru-RU" sz="2200" dirty="0" err="1" smtClean="0"/>
              <a:t>акантоцити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г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серповидні</a:t>
            </a:r>
            <a:r>
              <a:rPr lang="ru-RU" sz="2200" dirty="0" smtClean="0"/>
              <a:t> (</a:t>
            </a:r>
            <a:r>
              <a:rPr lang="ru-RU" sz="2200" dirty="0" err="1" smtClean="0"/>
              <a:t>дрепаноцити</a:t>
            </a:r>
            <a:r>
              <a:rPr lang="ru-RU" sz="2200" dirty="0" smtClean="0"/>
              <a:t>); 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д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півмісяцеві</a:t>
            </a:r>
            <a:r>
              <a:rPr lang="ru-RU" sz="2200" dirty="0" smtClean="0"/>
              <a:t> (</a:t>
            </a:r>
            <a:r>
              <a:rPr lang="ru-RU" sz="2200" dirty="0" err="1" smtClean="0"/>
              <a:t>меніскоцити</a:t>
            </a:r>
            <a:r>
              <a:rPr lang="ru-RU" sz="2200" dirty="0" smtClean="0"/>
              <a:t>);     </a:t>
            </a:r>
          </a:p>
          <a:p>
            <a:pPr marL="0" indent="0">
              <a:buNone/>
            </a:pPr>
            <a:r>
              <a:rPr lang="ru-RU" sz="2200" dirty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е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обірвані</a:t>
            </a:r>
            <a:r>
              <a:rPr lang="ru-RU" sz="2200" dirty="0" smtClean="0"/>
              <a:t> (</a:t>
            </a:r>
            <a:r>
              <a:rPr lang="ru-RU" sz="2200" dirty="0" err="1" smtClean="0"/>
              <a:t>шизоцити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ж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форми</a:t>
            </a:r>
            <a:r>
              <a:rPr lang="ru-RU" sz="2200" dirty="0" smtClean="0"/>
              <a:t> роту (</a:t>
            </a:r>
            <a:r>
              <a:rPr lang="ru-RU" sz="2200" dirty="0" err="1" smtClean="0"/>
              <a:t>стоматоцити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з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овальні</a:t>
            </a:r>
            <a:r>
              <a:rPr lang="ru-RU" sz="2200" dirty="0" smtClean="0"/>
              <a:t> (</a:t>
            </a:r>
            <a:r>
              <a:rPr lang="ru-RU" sz="2200" dirty="0" err="1" smtClean="0"/>
              <a:t>елліптоцити</a:t>
            </a:r>
            <a:r>
              <a:rPr lang="ru-RU" sz="2200" dirty="0" smtClean="0"/>
              <a:t>);</a:t>
            </a:r>
          </a:p>
          <a:p>
            <a:pPr marL="0" indent="0">
              <a:buNone/>
            </a:pPr>
            <a:r>
              <a:rPr lang="ru-RU" sz="2200" dirty="0" smtClean="0"/>
              <a:t> </a:t>
            </a:r>
            <a:r>
              <a:rPr lang="ru-RU" sz="2200" b="1" dirty="0" smtClean="0">
                <a:solidFill>
                  <a:srgbClr val="8B3229"/>
                </a:solidFill>
              </a:rPr>
              <a:t>і</a:t>
            </a:r>
            <a:r>
              <a:rPr lang="ru-RU" sz="2200" dirty="0" smtClean="0">
                <a:solidFill>
                  <a:srgbClr val="8B3229"/>
                </a:solidFill>
              </a:rPr>
              <a:t> </a:t>
            </a:r>
            <a:r>
              <a:rPr lang="ru-RU" sz="2200" dirty="0" smtClean="0"/>
              <a:t>- </a:t>
            </a:r>
            <a:r>
              <a:rPr lang="ru-RU" sz="2200" dirty="0" err="1" smtClean="0"/>
              <a:t>кулясті</a:t>
            </a:r>
            <a:r>
              <a:rPr lang="ru-RU" sz="2200" dirty="0" smtClean="0"/>
              <a:t> (</a:t>
            </a:r>
            <a:r>
              <a:rPr lang="ru-RU" sz="2200" dirty="0" err="1" smtClean="0"/>
              <a:t>сфероцити</a:t>
            </a:r>
            <a:r>
              <a:rPr lang="ru-RU" sz="2200" dirty="0" smtClean="0"/>
              <a:t>).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608" y="1930400"/>
            <a:ext cx="5131290" cy="440600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46998-18A9-4490-8193-60097140DEF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solidFill>
          <a:srgbClr val="E35F45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2269</TotalTime>
  <Words>502</Words>
  <Application>Microsoft Office PowerPoint</Application>
  <PresentationFormat>Широкоэкранный</PresentationFormat>
  <Paragraphs>113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Грань</vt:lpstr>
      <vt:lpstr>Причини зміни показників аналізу крові</vt:lpstr>
      <vt:lpstr>Актуальність </vt:lpstr>
      <vt:lpstr>Об’єкт та предмет дослідження </vt:lpstr>
      <vt:lpstr>Мета і завдання дослідження</vt:lpstr>
      <vt:lpstr>Гіпотеза </vt:lpstr>
      <vt:lpstr>Матеріали та методи дослідження</vt:lpstr>
      <vt:lpstr>Загально-клінічний аналіз крові </vt:lpstr>
      <vt:lpstr>Патології кількості формених елементів крові:</vt:lpstr>
      <vt:lpstr>Патологія форми еритроцитів</vt:lpstr>
      <vt:lpstr>Основні причини зміни ШОЕ</vt:lpstr>
      <vt:lpstr>Вплив їжі на формені елементи крові </vt:lpstr>
      <vt:lpstr>Вплив спирту на формені елементи крові</vt:lpstr>
      <vt:lpstr>Вплив нікотину на формені елементи крові </vt:lpstr>
      <vt:lpstr>Зміна показників аналізу крові</vt:lpstr>
      <vt:lpstr>Висновки</vt:lpstr>
      <vt:lpstr>Дякуємо за увагу!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Причини зміни показників аналізу крові</dc:title>
  <dc:creator>user</dc:creator>
  <cp:lastModifiedBy>user</cp:lastModifiedBy>
  <cp:revision>48</cp:revision>
  <dcterms:created xsi:type="dcterms:W3CDTF">2015-06-26T22:02:42Z</dcterms:created>
  <dcterms:modified xsi:type="dcterms:W3CDTF">2015-06-28T11:51:48Z</dcterms:modified>
</cp:coreProperties>
</file>