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8"/>
  </p:notesMasterIdLst>
  <p:sldIdLst>
    <p:sldId id="256" r:id="rId2"/>
    <p:sldId id="271" r:id="rId3"/>
    <p:sldId id="274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105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\Desktop\&#1050;&#1085;&#1080;&#1075;&#1072;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\Desktop\&#1050;&#1085;&#1080;&#1075;&#1072;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\Desktop\&#1050;&#1085;&#1080;&#1075;&#1072;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view3D>
      <c:rotX val="50"/>
      <c:rotY val="90"/>
      <c:rAngAx val="1"/>
    </c:view3D>
    <c:plotArea>
      <c:layout>
        <c:manualLayout>
          <c:layoutTarget val="inner"/>
          <c:xMode val="edge"/>
          <c:yMode val="edge"/>
          <c:x val="5.3289084123621835E-2"/>
          <c:y val="9.2216245997248369E-2"/>
          <c:w val="0.67894504847748993"/>
          <c:h val="0.6735559572914261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чай</c:v>
                </c:pt>
              </c:strCache>
            </c:strRef>
          </c:tx>
          <c:cat>
            <c:strRef>
              <c:f>Лист1!$B$1:$F$1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83</c:v>
                </c:pt>
                <c:pt idx="1">
                  <c:v>107</c:v>
                </c:pt>
                <c:pt idx="2">
                  <c:v>67</c:v>
                </c:pt>
                <c:pt idx="3">
                  <c:v>34</c:v>
                </c:pt>
                <c:pt idx="4">
                  <c:v>238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кава</c:v>
                </c:pt>
              </c:strCache>
            </c:strRef>
          </c:tx>
          <c:spPr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</c:spPr>
          <c:cat>
            <c:strRef>
              <c:f>Лист1!$B$1:$F$1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83</c:v>
                </c:pt>
                <c:pt idx="1">
                  <c:v>125</c:v>
                </c:pt>
                <c:pt idx="2">
                  <c:v>87</c:v>
                </c:pt>
                <c:pt idx="3">
                  <c:v>34</c:v>
                </c:pt>
                <c:pt idx="4">
                  <c:v>239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гліцин</c:v>
                </c:pt>
              </c:strCache>
            </c:strRef>
          </c:tx>
          <c:cat>
            <c:strRef>
              <c:f>Лист1!$B$1:$F$1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84</c:v>
                </c:pt>
                <c:pt idx="1">
                  <c:v>90</c:v>
                </c:pt>
                <c:pt idx="2">
                  <c:v>75</c:v>
                </c:pt>
                <c:pt idx="3">
                  <c:v>32</c:v>
                </c:pt>
                <c:pt idx="4">
                  <c:v>204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стандартні показники</c:v>
                </c:pt>
              </c:strCache>
            </c:strRef>
          </c:tx>
          <c:cat>
            <c:strRef>
              <c:f>Лист1!$B$1:$F$1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Лист1!$B$5:$F$5</c:f>
              <c:numCache>
                <c:formatCode>General</c:formatCode>
                <c:ptCount val="5"/>
                <c:pt idx="0">
                  <c:v>65</c:v>
                </c:pt>
                <c:pt idx="1">
                  <c:v>100</c:v>
                </c:pt>
                <c:pt idx="2">
                  <c:v>67</c:v>
                </c:pt>
                <c:pt idx="3">
                  <c:v>36</c:v>
                </c:pt>
                <c:pt idx="4">
                  <c:v>232</c:v>
                </c:pt>
              </c:numCache>
            </c:numRef>
          </c:val>
        </c:ser>
        <c:shape val="box"/>
        <c:axId val="60883328"/>
        <c:axId val="60884864"/>
        <c:axId val="0"/>
      </c:bar3DChart>
      <c:catAx>
        <c:axId val="60883328"/>
        <c:scaling>
          <c:orientation val="minMax"/>
        </c:scaling>
        <c:axPos val="b"/>
        <c:tickLblPos val="nextTo"/>
        <c:crossAx val="60884864"/>
        <c:crosses val="autoZero"/>
        <c:auto val="1"/>
        <c:lblAlgn val="ctr"/>
        <c:lblOffset val="100"/>
      </c:catAx>
      <c:valAx>
        <c:axId val="60884864"/>
        <c:scaling>
          <c:orientation val="minMax"/>
        </c:scaling>
        <c:axPos val="l"/>
        <c:majorGridlines/>
        <c:numFmt formatCode="General" sourceLinked="1"/>
        <c:tickLblPos val="nextTo"/>
        <c:crossAx val="60883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946518479622677"/>
          <c:y val="2.7457849350428006E-2"/>
          <c:w val="0.23812248653679638"/>
          <c:h val="0.97099839876789529"/>
        </c:manualLayout>
      </c:layout>
    </c:legend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чай</c:v>
                </c:pt>
              </c:strCache>
            </c:strRef>
          </c:tx>
          <c:cat>
            <c:strRef>
              <c:f>Лист1!$B$1:$F$1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85</c:v>
                </c:pt>
                <c:pt idx="1">
                  <c:v>132</c:v>
                </c:pt>
                <c:pt idx="2">
                  <c:v>74</c:v>
                </c:pt>
                <c:pt idx="3">
                  <c:v>34</c:v>
                </c:pt>
                <c:pt idx="4">
                  <c:v>206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кава</c:v>
                </c:pt>
              </c:strCache>
            </c:strRef>
          </c:tx>
          <c:cat>
            <c:strRef>
              <c:f>Лист1!$B$1:$F$1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85</c:v>
                </c:pt>
                <c:pt idx="1">
                  <c:v>139</c:v>
                </c:pt>
                <c:pt idx="2">
                  <c:v>101</c:v>
                </c:pt>
                <c:pt idx="3">
                  <c:v>34</c:v>
                </c:pt>
                <c:pt idx="4">
                  <c:v>215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гліцин</c:v>
                </c:pt>
              </c:strCache>
            </c:strRef>
          </c:tx>
          <c:cat>
            <c:strRef>
              <c:f>Лист1!$B$1:$F$1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105</c:v>
                </c:pt>
                <c:pt idx="1">
                  <c:v>142</c:v>
                </c:pt>
                <c:pt idx="2">
                  <c:v>84</c:v>
                </c:pt>
                <c:pt idx="3">
                  <c:v>32</c:v>
                </c:pt>
                <c:pt idx="4">
                  <c:v>220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стандартні показники</c:v>
                </c:pt>
              </c:strCache>
            </c:strRef>
          </c:tx>
          <c:cat>
            <c:strRef>
              <c:f>Лист1!$B$1:$F$1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Лист1!$B$5:$F$5</c:f>
              <c:numCache>
                <c:formatCode>General</c:formatCode>
                <c:ptCount val="5"/>
                <c:pt idx="0">
                  <c:v>92</c:v>
                </c:pt>
                <c:pt idx="1">
                  <c:v>123</c:v>
                </c:pt>
                <c:pt idx="2">
                  <c:v>66</c:v>
                </c:pt>
                <c:pt idx="3">
                  <c:v>36</c:v>
                </c:pt>
                <c:pt idx="4">
                  <c:v>230</c:v>
                </c:pt>
              </c:numCache>
            </c:numRef>
          </c:val>
        </c:ser>
        <c:shape val="box"/>
        <c:axId val="64452864"/>
        <c:axId val="64836736"/>
        <c:axId val="0"/>
      </c:bar3DChart>
      <c:catAx>
        <c:axId val="64452864"/>
        <c:scaling>
          <c:orientation val="minMax"/>
        </c:scaling>
        <c:axPos val="b"/>
        <c:tickLblPos val="nextTo"/>
        <c:crossAx val="64836736"/>
        <c:crosses val="autoZero"/>
        <c:auto val="1"/>
        <c:lblAlgn val="ctr"/>
        <c:lblOffset val="100"/>
      </c:catAx>
      <c:valAx>
        <c:axId val="64836736"/>
        <c:scaling>
          <c:orientation val="minMax"/>
        </c:scaling>
        <c:axPos val="l"/>
        <c:majorGridlines/>
        <c:numFmt formatCode="General" sourceLinked="1"/>
        <c:tickLblPos val="nextTo"/>
        <c:crossAx val="64452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725721784776902"/>
          <c:y val="0.13479164600646584"/>
          <c:w val="0.21187321693483965"/>
          <c:h val="0.68003887423391973"/>
        </c:manualLayout>
      </c:layout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Лист1!$A$8</c:f>
              <c:strCache>
                <c:ptCount val="1"/>
                <c:pt idx="0">
                  <c:v>чай</c:v>
                </c:pt>
              </c:strCache>
            </c:strRef>
          </c:tx>
          <c:cat>
            <c:strRef>
              <c:f>Лист1!$B$7:$F$7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Лист1!$B$8:$F$8</c:f>
              <c:numCache>
                <c:formatCode>General</c:formatCode>
                <c:ptCount val="5"/>
                <c:pt idx="0">
                  <c:v>74</c:v>
                </c:pt>
                <c:pt idx="1">
                  <c:v>97</c:v>
                </c:pt>
                <c:pt idx="2">
                  <c:v>68</c:v>
                </c:pt>
                <c:pt idx="3">
                  <c:v>34</c:v>
                </c:pt>
                <c:pt idx="4">
                  <c:v>225</c:v>
                </c:pt>
              </c:numCache>
            </c:numRef>
          </c:val>
        </c:ser>
        <c:ser>
          <c:idx val="1"/>
          <c:order val="1"/>
          <c:tx>
            <c:strRef>
              <c:f>Лист1!$A$9</c:f>
              <c:strCache>
                <c:ptCount val="1"/>
                <c:pt idx="0">
                  <c:v>кава</c:v>
                </c:pt>
              </c:strCache>
            </c:strRef>
          </c:tx>
          <c:cat>
            <c:strRef>
              <c:f>Лист1!$B$7:$F$7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Лист1!$B$9:$F$9</c:f>
              <c:numCache>
                <c:formatCode>General</c:formatCode>
                <c:ptCount val="5"/>
                <c:pt idx="0">
                  <c:v>70</c:v>
                </c:pt>
                <c:pt idx="1">
                  <c:v>140</c:v>
                </c:pt>
                <c:pt idx="2">
                  <c:v>65</c:v>
                </c:pt>
                <c:pt idx="3">
                  <c:v>34</c:v>
                </c:pt>
                <c:pt idx="4">
                  <c:v>235</c:v>
                </c:pt>
              </c:numCache>
            </c:numRef>
          </c:val>
        </c:ser>
        <c:ser>
          <c:idx val="2"/>
          <c:order val="2"/>
          <c:tx>
            <c:strRef>
              <c:f>Лист1!$A$10</c:f>
              <c:strCache>
                <c:ptCount val="1"/>
                <c:pt idx="0">
                  <c:v>гліцин</c:v>
                </c:pt>
              </c:strCache>
            </c:strRef>
          </c:tx>
          <c:cat>
            <c:strRef>
              <c:f>Лист1!$B$7:$F$7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Лист1!$B$10:$F$10</c:f>
              <c:numCache>
                <c:formatCode>General</c:formatCode>
                <c:ptCount val="5"/>
                <c:pt idx="0">
                  <c:v>91</c:v>
                </c:pt>
                <c:pt idx="1">
                  <c:v>151</c:v>
                </c:pt>
                <c:pt idx="2">
                  <c:v>91</c:v>
                </c:pt>
                <c:pt idx="3">
                  <c:v>32</c:v>
                </c:pt>
                <c:pt idx="4">
                  <c:v>213</c:v>
                </c:pt>
              </c:numCache>
            </c:numRef>
          </c:val>
        </c:ser>
        <c:ser>
          <c:idx val="3"/>
          <c:order val="3"/>
          <c:tx>
            <c:strRef>
              <c:f>Лист1!$A$11</c:f>
              <c:strCache>
                <c:ptCount val="1"/>
                <c:pt idx="0">
                  <c:v>стандартні показники</c:v>
                </c:pt>
              </c:strCache>
            </c:strRef>
          </c:tx>
          <c:cat>
            <c:strRef>
              <c:f>Лист1!$B$7:$F$7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Лист1!$B$11:$F$11</c:f>
              <c:numCache>
                <c:formatCode>General</c:formatCode>
                <c:ptCount val="5"/>
                <c:pt idx="0">
                  <c:v>78</c:v>
                </c:pt>
                <c:pt idx="1">
                  <c:v>113</c:v>
                </c:pt>
                <c:pt idx="2">
                  <c:v>50</c:v>
                </c:pt>
                <c:pt idx="3">
                  <c:v>36</c:v>
                </c:pt>
                <c:pt idx="4">
                  <c:v>284</c:v>
                </c:pt>
              </c:numCache>
            </c:numRef>
          </c:val>
        </c:ser>
        <c:shape val="box"/>
        <c:axId val="51662848"/>
        <c:axId val="51676672"/>
        <c:axId val="0"/>
      </c:bar3DChart>
      <c:catAx>
        <c:axId val="51662848"/>
        <c:scaling>
          <c:orientation val="minMax"/>
        </c:scaling>
        <c:axPos val="b"/>
        <c:tickLblPos val="nextTo"/>
        <c:crossAx val="51676672"/>
        <c:crosses val="autoZero"/>
        <c:auto val="1"/>
        <c:lblAlgn val="ctr"/>
        <c:lblOffset val="100"/>
      </c:catAx>
      <c:valAx>
        <c:axId val="51676672"/>
        <c:scaling>
          <c:orientation val="minMax"/>
        </c:scaling>
        <c:axPos val="l"/>
        <c:majorGridlines/>
        <c:numFmt formatCode="General" sourceLinked="1"/>
        <c:tickLblPos val="nextTo"/>
        <c:crossAx val="51662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95598012177415"/>
          <c:y val="0.25692301620192215"/>
          <c:w val="0.19789173561426648"/>
          <c:h val="0.53377301521520337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Лист1!$A$14</c:f>
              <c:strCache>
                <c:ptCount val="1"/>
                <c:pt idx="0">
                  <c:v>чай</c:v>
                </c:pt>
              </c:strCache>
            </c:strRef>
          </c:tx>
          <c:cat>
            <c:strRef>
              <c:f>Лист1!$B$13:$F$13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Лист1!$B$14:$F$14</c:f>
              <c:numCache>
                <c:formatCode>General</c:formatCode>
                <c:ptCount val="5"/>
                <c:pt idx="0">
                  <c:v>87</c:v>
                </c:pt>
                <c:pt idx="1">
                  <c:v>93</c:v>
                </c:pt>
                <c:pt idx="2">
                  <c:v>63</c:v>
                </c:pt>
                <c:pt idx="3">
                  <c:v>34</c:v>
                </c:pt>
                <c:pt idx="4">
                  <c:v>265</c:v>
                </c:pt>
              </c:numCache>
            </c:numRef>
          </c:val>
        </c:ser>
        <c:ser>
          <c:idx val="1"/>
          <c:order val="1"/>
          <c:tx>
            <c:strRef>
              <c:f>Лист1!$A$15</c:f>
              <c:strCache>
                <c:ptCount val="1"/>
                <c:pt idx="0">
                  <c:v>кава</c:v>
                </c:pt>
              </c:strCache>
            </c:strRef>
          </c:tx>
          <c:cat>
            <c:strRef>
              <c:f>Лист1!$B$13:$F$13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Лист1!$B$15:$F$15</c:f>
              <c:numCache>
                <c:formatCode>General</c:formatCode>
                <c:ptCount val="5"/>
                <c:pt idx="0">
                  <c:v>105</c:v>
                </c:pt>
                <c:pt idx="1">
                  <c:v>109</c:v>
                </c:pt>
                <c:pt idx="2">
                  <c:v>79</c:v>
                </c:pt>
                <c:pt idx="3">
                  <c:v>34</c:v>
                </c:pt>
                <c:pt idx="4">
                  <c:v>279</c:v>
                </c:pt>
              </c:numCache>
            </c:numRef>
          </c:val>
        </c:ser>
        <c:ser>
          <c:idx val="2"/>
          <c:order val="2"/>
          <c:tx>
            <c:strRef>
              <c:f>Лист1!$A$16</c:f>
              <c:strCache>
                <c:ptCount val="1"/>
                <c:pt idx="0">
                  <c:v>гліцин</c:v>
                </c:pt>
              </c:strCache>
            </c:strRef>
          </c:tx>
          <c:cat>
            <c:strRef>
              <c:f>Лист1!$B$13:$F$13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Лист1!$B$16:$F$16</c:f>
              <c:numCache>
                <c:formatCode>General</c:formatCode>
                <c:ptCount val="5"/>
                <c:pt idx="0">
                  <c:v>107</c:v>
                </c:pt>
                <c:pt idx="1">
                  <c:v>106</c:v>
                </c:pt>
                <c:pt idx="2">
                  <c:v>72</c:v>
                </c:pt>
                <c:pt idx="3">
                  <c:v>32</c:v>
                </c:pt>
                <c:pt idx="4">
                  <c:v>256</c:v>
                </c:pt>
              </c:numCache>
            </c:numRef>
          </c:val>
        </c:ser>
        <c:ser>
          <c:idx val="3"/>
          <c:order val="3"/>
          <c:tx>
            <c:strRef>
              <c:f>Лист1!$A$17</c:f>
              <c:strCache>
                <c:ptCount val="1"/>
                <c:pt idx="0">
                  <c:v>стандартні показники</c:v>
                </c:pt>
              </c:strCache>
            </c:strRef>
          </c:tx>
          <c:cat>
            <c:strRef>
              <c:f>Лист1!$B$13:$F$13</c:f>
              <c:strCache>
                <c:ptCount val="5"/>
                <c:pt idx="0">
                  <c:v>пульс</c:v>
                </c:pt>
                <c:pt idx="1">
                  <c:v>максимальний тиск</c:v>
                </c:pt>
                <c:pt idx="2">
                  <c:v>мінімальний тиск</c:v>
                </c:pt>
                <c:pt idx="3">
                  <c:v>коефіціент КСНС</c:v>
                </c:pt>
                <c:pt idx="4">
                  <c:v>швидкість реакції</c:v>
                </c:pt>
              </c:strCache>
            </c:strRef>
          </c:cat>
          <c:val>
            <c:numRef>
              <c:f>Лист1!$B$17:$F$17</c:f>
              <c:numCache>
                <c:formatCode>General</c:formatCode>
                <c:ptCount val="5"/>
                <c:pt idx="0">
                  <c:v>78</c:v>
                </c:pt>
                <c:pt idx="1">
                  <c:v>98</c:v>
                </c:pt>
                <c:pt idx="2">
                  <c:v>56</c:v>
                </c:pt>
                <c:pt idx="3">
                  <c:v>36</c:v>
                </c:pt>
                <c:pt idx="4">
                  <c:v>312</c:v>
                </c:pt>
              </c:numCache>
            </c:numRef>
          </c:val>
        </c:ser>
        <c:shape val="box"/>
        <c:axId val="51689728"/>
        <c:axId val="52191616"/>
        <c:axId val="0"/>
      </c:bar3DChart>
      <c:catAx>
        <c:axId val="51689728"/>
        <c:scaling>
          <c:orientation val="minMax"/>
        </c:scaling>
        <c:axPos val="b"/>
        <c:tickLblPos val="nextTo"/>
        <c:crossAx val="52191616"/>
        <c:crosses val="autoZero"/>
        <c:auto val="1"/>
        <c:lblAlgn val="ctr"/>
        <c:lblOffset val="100"/>
      </c:catAx>
      <c:valAx>
        <c:axId val="52191616"/>
        <c:scaling>
          <c:orientation val="minMax"/>
        </c:scaling>
        <c:axPos val="l"/>
        <c:majorGridlines/>
        <c:numFmt formatCode="General" sourceLinked="1"/>
        <c:tickLblPos val="nextTo"/>
        <c:crossAx val="516897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1B1D0-6814-4ED1-9208-B1E4BED696AD}" type="datetimeFigureOut">
              <a:rPr lang="uk-UA"/>
              <a:pPr/>
              <a:t>28.06.2015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62493-5305-44C0-AF16-8FBC1670D693}" type="slidenum">
              <a:rPr lang="uk-UA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226474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62493-5305-44C0-AF16-8FBC1670D693}" type="slidenum">
              <a:rPr lang="uk-UA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86500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62493-5305-44C0-AF16-8FBC1670D693}" type="slidenum">
              <a:rPr lang="uk-UA"/>
              <a:pPr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2150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62493-5305-44C0-AF16-8FBC1670D693}" type="slidenum">
              <a:rPr lang="uk-UA"/>
              <a:pPr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679085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62493-5305-44C0-AF16-8FBC1670D693}" type="slidenum">
              <a:rPr lang="uk-UA"/>
              <a:pPr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909701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62493-5305-44C0-AF16-8FBC1670D693}" type="slidenum">
              <a:rPr lang="uk-UA"/>
              <a:pPr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242309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62493-5305-44C0-AF16-8FBC1670D693}" type="slidenum">
              <a:rPr lang="uk-UA"/>
              <a:pPr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261643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62493-5305-44C0-AF16-8FBC1670D693}" type="slidenum">
              <a:rPr lang="uk-UA"/>
              <a:pPr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425910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62493-5305-44C0-AF16-8FBC1670D693}" type="slidenum">
              <a:rPr lang="uk-UA"/>
              <a:pPr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364972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62493-5305-44C0-AF16-8FBC1670D693}" type="slidenum">
              <a:rPr lang="uk-UA"/>
              <a:pPr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946241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927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857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32362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5132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96738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5920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7835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496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163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6234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329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494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979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186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3305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674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121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87" r:id="rId15"/>
    <p:sldLayoutId id="21474839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Вплив стимуляторів на системи органів людини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30300" y="4051300"/>
            <a:ext cx="5827713" cy="2532751"/>
          </a:xfrm>
        </p:spPr>
        <p:txBody>
          <a:bodyPr/>
          <a:lstStyle/>
          <a:p>
            <a:r>
              <a:rPr lang="en-US" dirty="0"/>
              <a:t>Виконали: Маслич Ярослав;</a:t>
            </a:r>
            <a:endParaRPr lang="uk-UA" dirty="0"/>
          </a:p>
          <a:p>
            <a:r>
              <a:rPr lang="en-US" dirty="0"/>
              <a:t>Грона Ольга;</a:t>
            </a:r>
          </a:p>
          <a:p>
            <a:r>
              <a:rPr lang="en-US" dirty="0"/>
              <a:t>Британ Антон;</a:t>
            </a:r>
          </a:p>
          <a:p>
            <a:r>
              <a:rPr lang="en-US" dirty="0"/>
              <a:t>Шийка Марко;</a:t>
            </a:r>
          </a:p>
          <a:p>
            <a:r>
              <a:rPr lang="en-US" dirty="0"/>
              <a:t>Ілля Назарук;</a:t>
            </a:r>
          </a:p>
          <a:p>
            <a:r>
              <a:rPr lang="en-US" dirty="0"/>
              <a:t>Андрієнко Катерина;</a:t>
            </a:r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Практична частина</a:t>
            </a:r>
          </a:p>
        </p:txBody>
      </p:sp>
      <p:pic>
        <p:nvPicPr>
          <p:cNvPr id="5" name="Объект 4" descr="20150623_09364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04128" y="1656037"/>
            <a:ext cx="4398931" cy="2473638"/>
          </a:xfrm>
        </p:spPr>
      </p:pic>
      <p:pic>
        <p:nvPicPr>
          <p:cNvPr id="6" name="Рисунок 5" descr="20150623_07354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70" y="1652398"/>
            <a:ext cx="5043221" cy="2845147"/>
          </a:xfrm>
          <a:prstGeom prst="rect">
            <a:avLst/>
          </a:prstGeom>
        </p:spPr>
      </p:pic>
      <p:pic>
        <p:nvPicPr>
          <p:cNvPr id="7" name="Рисунок 6" descr="20150623_07571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31116" y="3736652"/>
            <a:ext cx="5267405" cy="2970349"/>
          </a:xfrm>
          <a:prstGeom prst="rect">
            <a:avLst/>
          </a:prstGeom>
        </p:spPr>
      </p:pic>
      <p:pic>
        <p:nvPicPr>
          <p:cNvPr id="8" name="Рисунок 7" descr="20150623_07364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7751" y="4485115"/>
            <a:ext cx="3943736" cy="222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4001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04335" y="0"/>
            <a:ext cx="5832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Вплив стимулятор</a:t>
            </a:r>
            <a:r>
              <a:rPr lang="uk-UA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ів на холерика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7385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7459" y="383060"/>
            <a:ext cx="515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Вплив стимуляторів на меланхоліка</a:t>
            </a:r>
            <a:endParaRPr lang="ru-RU" sz="20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20700" y="787400"/>
          <a:ext cx="77851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4022" y="197708"/>
            <a:ext cx="517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Вплив стимуляторів на флегматика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98500" y="1206500"/>
          <a:ext cx="7505700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0454" y="518984"/>
            <a:ext cx="4979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Вплив стимуляторів на сангвініка</a:t>
            </a:r>
            <a:endParaRPr lang="ru-RU" sz="20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96900" y="1143000"/>
          <a:ext cx="774700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989" y="368012"/>
            <a:ext cx="7351411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92D050"/>
                </a:solidFill>
              </a:rPr>
              <a:t>Висновок</a:t>
            </a:r>
          </a:p>
          <a:p>
            <a:pPr>
              <a:buFont typeface="Wingdings" pitchFamily="2" charset="2"/>
              <a:buChar char="§"/>
            </a:pP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Від гліцину у підлітків всіх видів темпераменту збільшується швидкість реакції, на відміну від кави і чаю, вплив яких на швидкість реакції, є на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лише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частину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п</a:t>
            </a:r>
            <a:r>
              <a:rPr lang="uk-UA" sz="2000" dirty="0" err="1" smtClean="0">
                <a:solidFill>
                  <a:schemeClr val="bg2">
                    <a:lumMod val="50000"/>
                  </a:schemeClr>
                </a:solidFill>
              </a:rPr>
              <a:t>іддослідних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і тим паче 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не такий значний.</a:t>
            </a:r>
            <a:endParaRPr lang="uk-UA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Пульс збільшився 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у половини 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всіх піддослідних, від всіх стимуляторів, особливо від гліцину.</a:t>
            </a:r>
          </a:p>
          <a:p>
            <a:pPr>
              <a:buFont typeface="Wingdings" pitchFamily="2" charset="2"/>
              <a:buChar char="§"/>
            </a:pP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В більшості випадків тиск зростав від сти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муляторів, лише в деяких випадках тиск зменшувався але ми припускаємо що це помилки приладу.</a:t>
            </a:r>
            <a:endParaRPr lang="uk-UA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Варто також сказати що тест Теппінга є неефективним, швидкість реакції від стимуляторів, судячи за тестом,не змінилась, але можна примітити незначний зріст швидкості реакції від чаю.</a:t>
            </a:r>
          </a:p>
          <a:p>
            <a:pPr>
              <a:buFont typeface="Wingdings" pitchFamily="2" charset="2"/>
              <a:buChar char="§"/>
            </a:pP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Підсумуємо: якщо людина хоче підвищити рівень своєї активності на деякий час, то вона може приймати стимулятори, але ми б порадили </a:t>
            </a:r>
            <a:r>
              <a:rPr lang="uk-UA" sz="2000" dirty="0" err="1" smtClean="0">
                <a:solidFill>
                  <a:schemeClr val="bg2">
                    <a:lumMod val="50000"/>
                  </a:schemeClr>
                </a:solidFill>
              </a:rPr>
              <a:t>проконсльтува</a:t>
            </a:r>
            <a:r>
              <a:rPr lang="uk-UA" sz="2000" dirty="0" err="1" smtClean="0">
                <a:solidFill>
                  <a:schemeClr val="bg2">
                    <a:lumMod val="50000"/>
                  </a:schemeClr>
                </a:solidFill>
              </a:rPr>
              <a:t>тися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 з лікарем, не рекомендуємо приймати стимулятори людям з підвищеним тиском або </a:t>
            </a:r>
            <a:r>
              <a:rPr lang="uk-UA" sz="2000" dirty="0" err="1" smtClean="0">
                <a:solidFill>
                  <a:schemeClr val="bg2">
                    <a:lumMod val="50000"/>
                  </a:schemeClr>
                </a:solidFill>
              </a:rPr>
              <a:t>пульсом.Для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 кожної людини зміна її показників буде інакшою адже всі ми різні.</a:t>
            </a:r>
            <a:endParaRPr lang="uk-UA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uk-UA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uk-UA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uk-UA" sz="2000" dirty="0" smtClean="0">
              <a:solidFill>
                <a:schemeClr val="bg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§"/>
            </a:pPr>
            <a:endParaRPr lang="uk-UA" sz="2000" dirty="0" smtClean="0">
              <a:solidFill>
                <a:schemeClr val="bg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§"/>
            </a:pPr>
            <a:endParaRPr lang="uk-UA" sz="2000" dirty="0" smtClean="0">
              <a:solidFill>
                <a:schemeClr val="bg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ru-RU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5500" y="218440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dirty="0" smtClean="0">
                <a:solidFill>
                  <a:srgbClr val="92D050"/>
                </a:solidFill>
              </a:rPr>
              <a:t>Дякуємо за увагу)</a:t>
            </a:r>
            <a:endParaRPr lang="ru-RU" sz="4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Наукова новизна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Ми вперше дослідили вплив стимуляторів рослинного та штучного походження на кровоносну та нервову системи підлітків</a:t>
            </a:r>
            <a:r>
              <a:rPr lang="en-US" dirty="0" smtClean="0"/>
              <a:t>.</a:t>
            </a:r>
            <a:r>
              <a:rPr lang="uk-UA" dirty="0" smtClean="0"/>
              <a:t>Розроблено індивідуальні рекомендації щодо вживання стимуляторів для учасників експерименту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Мета дослідження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sz="2800" dirty="0" smtClean="0"/>
              <a:t>Дослідити вплив стимуляторів на організм людини. Обґрунтувати практичні рекомендації щодо їхнього застосування.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707" y="1133240"/>
            <a:ext cx="6347713" cy="1320800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Завдання:</a:t>
            </a:r>
            <a:endParaRPr lang="uk-UA" dirty="0">
              <a:solidFill>
                <a:srgbClr val="90C226"/>
              </a:solidFill>
              <a:latin typeface="Trebuchet MS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1</a:t>
            </a:r>
            <a:r>
              <a:rPr lang="uk-UA" dirty="0" smtClean="0"/>
              <a:t>)</a:t>
            </a:r>
            <a:r>
              <a:rPr lang="en-US" dirty="0" smtClean="0"/>
              <a:t> </a:t>
            </a:r>
            <a:r>
              <a:rPr lang="uk-UA" dirty="0" smtClean="0"/>
              <a:t>Визначити </a:t>
            </a:r>
            <a:r>
              <a:rPr lang="uk-UA" dirty="0"/>
              <a:t>як впливають різноманітні стимулятори (кава, чай, гліцин) на </a:t>
            </a:r>
            <a:r>
              <a:rPr lang="uk-UA" dirty="0" smtClean="0"/>
              <a:t>кровоносну та нервову системи підлітка.</a:t>
            </a:r>
            <a:endParaRPr lang="uk-UA" dirty="0"/>
          </a:p>
          <a:p>
            <a:r>
              <a:rPr lang="uk-UA" dirty="0"/>
              <a:t>2</a:t>
            </a:r>
            <a:r>
              <a:rPr lang="uk-UA" dirty="0" smtClean="0"/>
              <a:t>)</a:t>
            </a:r>
            <a:r>
              <a:rPr lang="en-US" dirty="0" smtClean="0"/>
              <a:t> </a:t>
            </a:r>
            <a:r>
              <a:rPr lang="uk-UA" dirty="0" smtClean="0"/>
              <a:t>Проаналізувати</a:t>
            </a:r>
            <a:r>
              <a:rPr lang="uk-UA" dirty="0"/>
              <a:t>, як впливають стимулятори на реакцію людини.</a:t>
            </a:r>
          </a:p>
          <a:p>
            <a:r>
              <a:rPr lang="uk-UA" dirty="0"/>
              <a:t>3</a:t>
            </a:r>
            <a:r>
              <a:rPr lang="uk-UA" dirty="0" smtClean="0"/>
              <a:t>)</a:t>
            </a:r>
            <a:r>
              <a:rPr lang="en-US" dirty="0" smtClean="0"/>
              <a:t> </a:t>
            </a:r>
            <a:r>
              <a:rPr lang="uk-UA" dirty="0" smtClean="0"/>
              <a:t>Скласти </a:t>
            </a:r>
            <a:r>
              <a:rPr lang="uk-UA" dirty="0"/>
              <a:t>графіки залежності впливу кількості стимуляторів на відповідні системи органів.</a:t>
            </a:r>
          </a:p>
        </p:txBody>
      </p:sp>
    </p:spTree>
    <p:extLst>
      <p:ext uri="{BB962C8B-B14F-4D97-AF65-F5344CB8AC3E}">
        <p14:creationId xmlns:p14="http://schemas.microsoft.com/office/powerpoint/2010/main" xmlns="" val="14771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71768"/>
            <a:ext cx="6347713" cy="1320800"/>
          </a:xfrm>
        </p:spPr>
        <p:txBody>
          <a:bodyPr/>
          <a:lstStyle/>
          <a:p>
            <a:r>
              <a:rPr lang="uk-UA" dirty="0"/>
              <a:t>Обмін речовин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06899" y="1163984"/>
            <a:ext cx="6347714" cy="388077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uk-UA" dirty="0">
                <a:solidFill>
                  <a:srgbClr val="595959"/>
                </a:solidFill>
                <a:latin typeface="Trebuchet MS" charset="0"/>
              </a:rPr>
              <a:t>Обмін речовин або метаболізм — сукупність хімічних реакцій, що відбуваються в живих організмах. Метаболізм поділяється на дві гілки: катаболізм (дисиміляція або енергетичний обмін), що включає реакції розщеплення складних органічних речовин до простіших, яке супроводжується їх окисненням і виділенням корисної енергії, та анаболізм (асиміляція або пластичний обмін) — реакції синтезу необхідних клітині речовин, у яких енергія, отримана у катаболічних реакціях, використовується.</a:t>
            </a:r>
          </a:p>
          <a:p>
            <a:r>
              <a:rPr lang="uk-UA" dirty="0">
                <a:solidFill>
                  <a:srgbClr val="595959"/>
                </a:solidFill>
                <a:latin typeface="Trebuchet MS" charset="0"/>
              </a:rPr>
              <a:t>Майже всі метаболічні реакції пришвидшуються ферментами</a:t>
            </a:r>
            <a:r>
              <a:rPr lang="uk-UA" dirty="0">
                <a:solidFill>
                  <a:srgbClr val="595959"/>
                </a:solidFill>
              </a:rPr>
              <a:t> — каталізаторами білкової природи. Ферменти не тільки роблять можливим швидке протікання у клітині великої кількості реакцій, що за інших умов потребували би дуже високих температур </a:t>
            </a:r>
            <a:r>
              <a:rPr lang="uk-UA" dirty="0" smtClean="0">
                <a:solidFill>
                  <a:srgbClr val="595959"/>
                </a:solidFill>
              </a:rPr>
              <a:t>або </a:t>
            </a:r>
            <a:r>
              <a:rPr lang="uk-UA" dirty="0">
                <a:solidFill>
                  <a:srgbClr val="595959"/>
                </a:solidFill>
              </a:rPr>
              <a:t>тиску, а й дозволяють регулювати їх за потреби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2879" y="4827589"/>
            <a:ext cx="3219271" cy="181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475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Стимулятори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09600" y="1349375"/>
            <a:ext cx="7649162" cy="50304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z="2000" b="1" dirty="0" smtClean="0">
                <a:latin typeface="Trebuchet MS" charset="0"/>
              </a:rPr>
              <a:t>Стимулятори </a:t>
            </a:r>
            <a:r>
              <a:rPr lang="uk-UA" sz="2000" dirty="0">
                <a:latin typeface="Trebuchet MS" charset="0"/>
              </a:rPr>
              <a:t>підвищують розумову і фізичну працездатність, збільшують витривалість, підвищують швидкість реакції, усувають відчуття втоми і сонливості, збільшують обсяг уваги, здатність до запам'ятовування і швидкість обробки інформації. </a:t>
            </a:r>
          </a:p>
          <a:p>
            <a:r>
              <a:rPr lang="ru-RU" sz="2000" dirty="0">
                <a:latin typeface="Trebuchet MS" charset="0"/>
              </a:rPr>
              <a:t>У психологічному відношенні стимулятори викликають відчуття бадьорості, поліпшення настрою аж до вираженої </a:t>
            </a:r>
            <a:r>
              <a:rPr lang="uk-UA" sz="2000" dirty="0">
                <a:latin typeface="Trebuchet MS" charset="0"/>
              </a:rPr>
              <a:t>ейфорії, підвищують загальний рівень мотивації. </a:t>
            </a:r>
          </a:p>
          <a:p>
            <a:r>
              <a:rPr lang="uk-UA" sz="2000" dirty="0">
                <a:latin typeface="Trebuchet MS" charset="0"/>
              </a:rPr>
              <a:t>До негативних ефектів стимуляторів відносяться: після припинення їх дії настає загальне стомлення організму, відносно швидко виникає сильна психологічна залежність. Фізіологічна залежність від стимуляторів цілком можлива (класичний приклад - кокаїн</a:t>
            </a:r>
            <a:r>
              <a:rPr lang="ru-RU" sz="2000" dirty="0">
                <a:latin typeface="Trebuchet MS" charset="0"/>
              </a:rPr>
              <a:t>), але її не можна назвати характерною рисою цієї групи препаратів. </a:t>
            </a:r>
          </a:p>
        </p:txBody>
      </p:sp>
    </p:spTree>
    <p:extLst>
      <p:ext uri="{BB962C8B-B14F-4D97-AF65-F5344CB8AC3E}">
        <p14:creationId xmlns:p14="http://schemas.microsoft.com/office/powerpoint/2010/main" xmlns="" val="212718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9928" y="4121151"/>
            <a:ext cx="4504456" cy="244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032" y="153526"/>
            <a:ext cx="6347713" cy="1320800"/>
          </a:xfrm>
        </p:spPr>
        <p:txBody>
          <a:bodyPr/>
          <a:lstStyle/>
          <a:p>
            <a:r>
              <a:rPr lang="uk-UA" dirty="0"/>
              <a:t>Кофеїн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41521" y="741167"/>
            <a:ext cx="7191375" cy="38312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b="1" dirty="0">
                <a:latin typeface="Trebuchet MS" charset="0"/>
              </a:rPr>
              <a:t>Кофеїн</a:t>
            </a:r>
            <a:r>
              <a:rPr lang="uk-UA" dirty="0">
                <a:latin typeface="Trebuchet MS" charset="0"/>
              </a:rPr>
              <a:t> (інші назви матеин, теїн, гуаранін) - це алкалоїд пуринового ряду. У природі міститься в листі чаю, у частинах кавового дерева, дерева какао, мате, </a:t>
            </a:r>
            <a:r>
              <a:rPr lang="uk-UA" dirty="0" smtClean="0">
                <a:latin typeface="Trebuchet MS" charset="0"/>
              </a:rPr>
              <a:t>гуарані </a:t>
            </a:r>
            <a:r>
              <a:rPr lang="uk-UA" dirty="0">
                <a:latin typeface="Trebuchet MS" charset="0"/>
              </a:rPr>
              <a:t>і деяких інших рослинах. Рослини виробляють кофеїн, щоб захищатися від шкідливих комах-паразитів, що харчуються рослинами, в тому числі полеглими листям. Чистий кофеїн - це безбарвні, гіркі на смак кристали.</a:t>
            </a:r>
          </a:p>
          <a:p>
            <a:r>
              <a:rPr lang="uk-UA" dirty="0">
                <a:latin typeface="Trebuchet MS" charset="0"/>
              </a:rPr>
              <a:t>Людина вживає натуральний кофеїн у складі напоїв чи в синтезованому вигляді у складі медичних препаратів. В одній чашці натуральної кави міститься від 100 до 200 мг кофеїну, в чашці чаю - від 30 до 70 мг, у склянці напою типу кока-коли або пепсі-коли до 45 мг.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89229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Гліцин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61945" y="1366142"/>
            <a:ext cx="7090056" cy="38814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" dirty="0">
                <a:latin typeface="Trebuchet MS" charset="0"/>
              </a:rPr>
              <a:t>Гліцин (амінооцтова кислота, </a:t>
            </a:r>
            <a:r>
              <a:rPr lang="uk" dirty="0" smtClean="0">
                <a:latin typeface="Trebuchet MS" charset="0"/>
              </a:rPr>
              <a:t>аміноетанова </a:t>
            </a:r>
            <a:r>
              <a:rPr lang="uk" dirty="0">
                <a:latin typeface="Trebuchet MS" charset="0"/>
              </a:rPr>
              <a:t>кислота) - найпростіша аліфатична амінокислота, єдина </a:t>
            </a:r>
            <a:r>
              <a:rPr lang="uk" dirty="0" smtClean="0">
                <a:latin typeface="Trebuchet MS" charset="0"/>
              </a:rPr>
              <a:t>протеіногенна </a:t>
            </a:r>
            <a:r>
              <a:rPr lang="uk" dirty="0">
                <a:latin typeface="Trebuchet MS" charset="0"/>
              </a:rPr>
              <a:t>амінокислота, яка не має оптичних ізомерів. </a:t>
            </a:r>
            <a:r>
              <a:rPr lang="uk-UA" dirty="0">
                <a:latin typeface="Trebuchet MS" charset="0"/>
              </a:rPr>
              <a:t>Назва гліцину походить від грец. </a:t>
            </a:r>
            <a:r>
              <a:rPr lang="el-GR" dirty="0">
                <a:latin typeface="Trebuchet MS" charset="0"/>
              </a:rPr>
              <a:t>γλυκύς, </a:t>
            </a:r>
            <a:r>
              <a:rPr lang="en-US" dirty="0">
                <a:latin typeface="Trebuchet MS" charset="0"/>
              </a:rPr>
              <a:t>glycys - </a:t>
            </a:r>
            <a:r>
              <a:rPr lang="uk-UA" dirty="0">
                <a:latin typeface="Trebuchet MS" charset="0"/>
              </a:rPr>
              <a:t>солодкий, через солодкуватого смаку амінокислоти. Застосовується в медицині як ноотропний лікарський засіб.</a:t>
            </a:r>
          </a:p>
          <a:p>
            <a:r>
              <a:rPr lang="ru-RU" dirty="0">
                <a:latin typeface="Trebuchet MS" charset="0"/>
              </a:rPr>
              <a:t>Гліцин входить до складу багатьох білків і біологічно активних </a:t>
            </a:r>
            <a:r>
              <a:rPr lang="uk-UA" dirty="0">
                <a:latin typeface="Trebuchet MS" charset="0"/>
              </a:rPr>
              <a:t>сполук</a:t>
            </a:r>
            <a:r>
              <a:rPr lang="ru-RU" dirty="0">
                <a:latin typeface="Trebuchet MS" charset="0"/>
              </a:rPr>
              <a:t>. Також з нього ж в живих клітинах синтезуються порфірини і пуринові основи.</a:t>
            </a:r>
          </a:p>
          <a:p>
            <a:endParaRPr lang="uk-UA" dirty="0"/>
          </a:p>
        </p:txBody>
      </p:sp>
      <p:pic>
        <p:nvPicPr>
          <p:cNvPr id="4" name="Рисунок 3" descr="Imag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30337" y="4168337"/>
            <a:ext cx="1905000" cy="23050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45552" y="4117380"/>
            <a:ext cx="2231853" cy="263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74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Адаптогени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132" y="1446940"/>
            <a:ext cx="6347714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" dirty="0">
                <a:latin typeface="Trebuchet MS" charset="0"/>
              </a:rPr>
              <a:t>Адаптогени - це речовини рослинного і тваринного походження, які одночасно і тонізують і стимулюють організм.</a:t>
            </a:r>
            <a:endParaRPr lang="ru-RU" dirty="0">
              <a:latin typeface="Trebuchet MS" charset="0"/>
            </a:endParaRPr>
          </a:p>
          <a:p>
            <a:r>
              <a:rPr lang="ru-RU" dirty="0">
                <a:latin typeface="Trebuchet MS" charset="0"/>
              </a:rPr>
              <a:t>Налічується їх більше п'яти десятків. Найвідоміші - це женьшень, елеутерокок, золотий корінь, лимонник, кола, зелена кава, квітковий пилок, пантокрин, маточне молочко.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7324" y="3729254"/>
            <a:ext cx="3665722" cy="274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56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391</TotalTime>
  <Words>763</Words>
  <Application>Microsoft Office PowerPoint</Application>
  <PresentationFormat>Экран (4:3)</PresentationFormat>
  <Paragraphs>56</Paragraphs>
  <Slides>16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Вплив стимуляторів на системи органів людини</vt:lpstr>
      <vt:lpstr>Наукова новизна</vt:lpstr>
      <vt:lpstr>Мета дослідження</vt:lpstr>
      <vt:lpstr>Завдання:</vt:lpstr>
      <vt:lpstr>Обмін речовин</vt:lpstr>
      <vt:lpstr>Стимулятори</vt:lpstr>
      <vt:lpstr>Кофеїн</vt:lpstr>
      <vt:lpstr>Гліцин</vt:lpstr>
      <vt:lpstr>Адаптогени</vt:lpstr>
      <vt:lpstr>Практична частина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</dc:creator>
  <cp:lastModifiedBy>MAN</cp:lastModifiedBy>
  <cp:revision>45</cp:revision>
  <dcterms:created xsi:type="dcterms:W3CDTF">2014-09-16T21:39:42Z</dcterms:created>
  <dcterms:modified xsi:type="dcterms:W3CDTF">2015-06-28T10:42:00Z</dcterms:modified>
</cp:coreProperties>
</file>